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82" r:id="rId3"/>
    <p:sldMasterId id="2147483684" r:id="rId4"/>
    <p:sldMasterId id="2147483686" r:id="rId5"/>
  </p:sldMasterIdLst>
  <p:notesMasterIdLst>
    <p:notesMasterId r:id="rId27"/>
  </p:notesMasterIdLst>
  <p:sldIdLst>
    <p:sldId id="256" r:id="rId6"/>
    <p:sldId id="263" r:id="rId7"/>
    <p:sldId id="258" r:id="rId8"/>
    <p:sldId id="259" r:id="rId9"/>
    <p:sldId id="260" r:id="rId10"/>
    <p:sldId id="261" r:id="rId11"/>
    <p:sldId id="262" r:id="rId12"/>
    <p:sldId id="280" r:id="rId13"/>
    <p:sldId id="281" r:id="rId14"/>
    <p:sldId id="282" r:id="rId15"/>
    <p:sldId id="283" r:id="rId16"/>
    <p:sldId id="284" r:id="rId17"/>
    <p:sldId id="285"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56C1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53" d="100"/>
          <a:sy n="53" d="100"/>
        </p:scale>
        <p:origin x="118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82DB6-FB54-472A-B4E9-0399FFB76C6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hu-HU"/>
        </a:p>
      </dgm:t>
    </dgm:pt>
    <dgm:pt modelId="{F253C0FD-52D6-444F-A913-877752605A90}">
      <dgm:prSet phldrT="[Szöveg]" custT="1"/>
      <dgm:spPr/>
      <dgm:t>
        <a:bodyPr/>
        <a:lstStyle/>
        <a:p>
          <a:r>
            <a:rPr lang="hu-HU" sz="2000" b="1" dirty="0">
              <a:solidFill>
                <a:schemeClr val="bg2">
                  <a:lumMod val="50000"/>
                </a:schemeClr>
              </a:solidFill>
              <a:latin typeface="Century Gothic" panose="020B0502020202020204" pitchFamily="34" charset="0"/>
            </a:rPr>
            <a:t>Valutaváltás</a:t>
          </a:r>
        </a:p>
      </dgm:t>
    </dgm:pt>
    <dgm:pt modelId="{56B08CE3-F750-460C-9540-C2A307B942E4}" type="parTrans" cxnId="{A93EE442-F42F-4251-8849-D7EF7D6F8C7C}">
      <dgm:prSet/>
      <dgm:spPr/>
      <dgm:t>
        <a:bodyPr/>
        <a:lstStyle/>
        <a:p>
          <a:endParaRPr lang="hu-HU"/>
        </a:p>
      </dgm:t>
    </dgm:pt>
    <dgm:pt modelId="{F6C61AFE-9503-498B-9EC2-989DF373377F}" type="sibTrans" cxnId="{A93EE442-F42F-4251-8849-D7EF7D6F8C7C}">
      <dgm:prSet/>
      <dgm:spPr/>
      <dgm:t>
        <a:bodyPr/>
        <a:lstStyle/>
        <a:p>
          <a:endParaRPr lang="hu-HU"/>
        </a:p>
      </dgm:t>
    </dgm:pt>
    <dgm:pt modelId="{0F4FC378-00E6-45EE-A147-816E47A01332}">
      <dgm:prSet phldrT="[Szöveg]" custT="1"/>
      <dgm:spPr/>
      <dgm:t>
        <a:bodyPr/>
        <a:lstStyle/>
        <a:p>
          <a:r>
            <a:rPr lang="hu-HU" sz="2000" b="1" dirty="0">
              <a:solidFill>
                <a:schemeClr val="bg2">
                  <a:lumMod val="50000"/>
                </a:schemeClr>
              </a:solidFill>
              <a:latin typeface="Century Gothic" panose="020B0502020202020204" pitchFamily="34" charset="0"/>
            </a:rPr>
            <a:t>Árfolyam-változás vizuális megjelenítése</a:t>
          </a:r>
        </a:p>
      </dgm:t>
    </dgm:pt>
    <dgm:pt modelId="{A264EC6A-A70F-47C2-8C30-6B161929533B}" type="parTrans" cxnId="{1BE1FFB1-0BFB-4F3F-BB93-BEC7574F4229}">
      <dgm:prSet/>
      <dgm:spPr/>
      <dgm:t>
        <a:bodyPr/>
        <a:lstStyle/>
        <a:p>
          <a:endParaRPr lang="hu-HU"/>
        </a:p>
      </dgm:t>
    </dgm:pt>
    <dgm:pt modelId="{0288E479-8E51-460F-ADAD-73FBB1A3779A}" type="sibTrans" cxnId="{1BE1FFB1-0BFB-4F3F-BB93-BEC7574F4229}">
      <dgm:prSet/>
      <dgm:spPr/>
      <dgm:t>
        <a:bodyPr/>
        <a:lstStyle/>
        <a:p>
          <a:endParaRPr lang="hu-HU"/>
        </a:p>
      </dgm:t>
    </dgm:pt>
    <dgm:pt modelId="{0F512DD9-FA51-4855-A0B6-782934AF062C}">
      <dgm:prSet phldrT="[Szöveg]"/>
      <dgm:spPr/>
      <dgm:t>
        <a:bodyPr/>
        <a:lstStyle/>
        <a:p>
          <a:r>
            <a:rPr lang="hu-HU" b="1" dirty="0">
              <a:solidFill>
                <a:schemeClr val="bg2">
                  <a:lumMod val="50000"/>
                </a:schemeClr>
              </a:solidFill>
              <a:latin typeface="Century Gothic" panose="020B0502020202020204" pitchFamily="34" charset="0"/>
            </a:rPr>
            <a:t>Felhasználókezelés</a:t>
          </a:r>
        </a:p>
      </dgm:t>
    </dgm:pt>
    <dgm:pt modelId="{A9327FFF-7B4D-42D1-A199-B93F850907D3}" type="parTrans" cxnId="{734A3954-1440-420B-912D-716E347F7B8A}">
      <dgm:prSet/>
      <dgm:spPr/>
      <dgm:t>
        <a:bodyPr/>
        <a:lstStyle/>
        <a:p>
          <a:endParaRPr lang="hu-HU"/>
        </a:p>
      </dgm:t>
    </dgm:pt>
    <dgm:pt modelId="{C44CB32B-20CF-4923-A19D-654205E9DA4D}" type="sibTrans" cxnId="{734A3954-1440-420B-912D-716E347F7B8A}">
      <dgm:prSet/>
      <dgm:spPr/>
      <dgm:t>
        <a:bodyPr/>
        <a:lstStyle/>
        <a:p>
          <a:endParaRPr lang="hu-HU"/>
        </a:p>
      </dgm:t>
    </dgm:pt>
    <dgm:pt modelId="{C082CAC3-AE77-4D03-BF05-E4EA3285A347}">
      <dgm:prSet phldrT="[Szöveg]"/>
      <dgm:spPr/>
      <dgm:t>
        <a:bodyPr/>
        <a:lstStyle/>
        <a:p>
          <a:r>
            <a:rPr lang="hu-HU" b="1" dirty="0">
              <a:solidFill>
                <a:schemeClr val="bg2">
                  <a:lumMod val="50000"/>
                </a:schemeClr>
              </a:solidFill>
              <a:latin typeface="Century Gothic" panose="020B0502020202020204" pitchFamily="34" charset="0"/>
            </a:rPr>
            <a:t>Pénzküldés</a:t>
          </a:r>
        </a:p>
      </dgm:t>
    </dgm:pt>
    <dgm:pt modelId="{DD54888A-343E-4BA4-8823-068E1F1B7415}" type="parTrans" cxnId="{EAA11FF3-1B05-49A2-9B62-8089E4B77611}">
      <dgm:prSet/>
      <dgm:spPr/>
      <dgm:t>
        <a:bodyPr/>
        <a:lstStyle/>
        <a:p>
          <a:endParaRPr lang="hu-HU"/>
        </a:p>
      </dgm:t>
    </dgm:pt>
    <dgm:pt modelId="{44D871F4-704B-4894-8354-B1AB4CBA2CA9}" type="sibTrans" cxnId="{EAA11FF3-1B05-49A2-9B62-8089E4B77611}">
      <dgm:prSet/>
      <dgm:spPr/>
      <dgm:t>
        <a:bodyPr/>
        <a:lstStyle/>
        <a:p>
          <a:endParaRPr lang="hu-HU"/>
        </a:p>
      </dgm:t>
    </dgm:pt>
    <dgm:pt modelId="{B863FF65-0338-4053-8E7B-CA1C495B3356}" type="pres">
      <dgm:prSet presAssocID="{68782DB6-FB54-472A-B4E9-0399FFB76C63}" presName="Name0" presStyleCnt="0">
        <dgm:presLayoutVars>
          <dgm:dir/>
          <dgm:resizeHandles val="exact"/>
        </dgm:presLayoutVars>
      </dgm:prSet>
      <dgm:spPr/>
    </dgm:pt>
    <dgm:pt modelId="{168B2831-ACB7-4419-BB8A-7BFA5CD5612D}" type="pres">
      <dgm:prSet presAssocID="{F253C0FD-52D6-444F-A913-877752605A90}" presName="compNode" presStyleCnt="0"/>
      <dgm:spPr/>
    </dgm:pt>
    <dgm:pt modelId="{40D16CD1-5701-4701-AFEC-4B812696ED01}" type="pres">
      <dgm:prSet presAssocID="{F253C0FD-52D6-444F-A913-877752605A90}"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dgm:spPr>
    </dgm:pt>
    <dgm:pt modelId="{05E9E314-37C2-4714-8744-CE34D1EEA5E6}" type="pres">
      <dgm:prSet presAssocID="{F253C0FD-52D6-444F-A913-877752605A90}" presName="textRect" presStyleLbl="revTx" presStyleIdx="0" presStyleCnt="4">
        <dgm:presLayoutVars>
          <dgm:bulletEnabled val="1"/>
        </dgm:presLayoutVars>
      </dgm:prSet>
      <dgm:spPr/>
    </dgm:pt>
    <dgm:pt modelId="{B0765304-46F3-4A6B-AC20-78DA5B29771C}" type="pres">
      <dgm:prSet presAssocID="{F6C61AFE-9503-498B-9EC2-989DF373377F}" presName="sibTrans" presStyleLbl="sibTrans2D1" presStyleIdx="0" presStyleCnt="0"/>
      <dgm:spPr/>
    </dgm:pt>
    <dgm:pt modelId="{FF000B2B-01BA-426B-B0EC-4FE19FF6F510}" type="pres">
      <dgm:prSet presAssocID="{0F4FC378-00E6-45EE-A147-816E47A01332}" presName="compNode" presStyleCnt="0"/>
      <dgm:spPr/>
    </dgm:pt>
    <dgm:pt modelId="{5FF7F663-7666-44C8-B669-57EF7AEFCA5C}" type="pres">
      <dgm:prSet presAssocID="{0F4FC378-00E6-45EE-A147-816E47A01332}"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dgm:spPr>
    </dgm:pt>
    <dgm:pt modelId="{4113B80E-4104-4721-B882-8B8D0B0DE99E}" type="pres">
      <dgm:prSet presAssocID="{0F4FC378-00E6-45EE-A147-816E47A01332}" presName="textRect" presStyleLbl="revTx" presStyleIdx="1" presStyleCnt="4">
        <dgm:presLayoutVars>
          <dgm:bulletEnabled val="1"/>
        </dgm:presLayoutVars>
      </dgm:prSet>
      <dgm:spPr/>
    </dgm:pt>
    <dgm:pt modelId="{A050E655-FD20-4BB1-8962-A97323F8B756}" type="pres">
      <dgm:prSet presAssocID="{0288E479-8E51-460F-ADAD-73FBB1A3779A}" presName="sibTrans" presStyleLbl="sibTrans2D1" presStyleIdx="0" presStyleCnt="0"/>
      <dgm:spPr/>
    </dgm:pt>
    <dgm:pt modelId="{BD73E6FB-1456-4175-AD5A-260C041CE49B}" type="pres">
      <dgm:prSet presAssocID="{0F512DD9-FA51-4855-A0B6-782934AF062C}" presName="compNode" presStyleCnt="0"/>
      <dgm:spPr/>
    </dgm:pt>
    <dgm:pt modelId="{EC4002A1-082C-4B8F-A831-2082CC6B966F}" type="pres">
      <dgm:prSet presAssocID="{0F512DD9-FA51-4855-A0B6-782934AF062C}"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47B875FB-EA0D-4444-9612-BEF312F6C14D}" type="pres">
      <dgm:prSet presAssocID="{0F512DD9-FA51-4855-A0B6-782934AF062C}" presName="textRect" presStyleLbl="revTx" presStyleIdx="2" presStyleCnt="4" custScaleX="107184">
        <dgm:presLayoutVars>
          <dgm:bulletEnabled val="1"/>
        </dgm:presLayoutVars>
      </dgm:prSet>
      <dgm:spPr/>
    </dgm:pt>
    <dgm:pt modelId="{F6F9203F-0C94-45A7-96D1-98FAB19F2AB7}" type="pres">
      <dgm:prSet presAssocID="{C44CB32B-20CF-4923-A19D-654205E9DA4D}" presName="sibTrans" presStyleLbl="sibTrans2D1" presStyleIdx="0" presStyleCnt="0"/>
      <dgm:spPr/>
    </dgm:pt>
    <dgm:pt modelId="{519F49EC-12F6-4D61-8CF9-0C9C41A1E90C}" type="pres">
      <dgm:prSet presAssocID="{C082CAC3-AE77-4D03-BF05-E4EA3285A347}" presName="compNode" presStyleCnt="0"/>
      <dgm:spPr/>
    </dgm:pt>
    <dgm:pt modelId="{87ACC832-EA6A-4A21-B251-5340DFB42E0E}" type="pres">
      <dgm:prSet presAssocID="{C082CAC3-AE77-4D03-BF05-E4EA3285A347}"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pt>
    <dgm:pt modelId="{2F6992C6-D425-492F-A096-D78141B4DFF4}" type="pres">
      <dgm:prSet presAssocID="{C082CAC3-AE77-4D03-BF05-E4EA3285A347}" presName="textRect" presStyleLbl="revTx" presStyleIdx="3" presStyleCnt="4">
        <dgm:presLayoutVars>
          <dgm:bulletEnabled val="1"/>
        </dgm:presLayoutVars>
      </dgm:prSet>
      <dgm:spPr/>
    </dgm:pt>
  </dgm:ptLst>
  <dgm:cxnLst>
    <dgm:cxn modelId="{4143E42D-AE39-465D-828D-7727009F0F7A}" type="presOf" srcId="{0288E479-8E51-460F-ADAD-73FBB1A3779A}" destId="{A050E655-FD20-4BB1-8962-A97323F8B756}" srcOrd="0" destOrd="0" presId="urn:microsoft.com/office/officeart/2005/8/layout/pList1"/>
    <dgm:cxn modelId="{11DDEC61-8C04-492E-9468-DC691C097511}" type="presOf" srcId="{68782DB6-FB54-472A-B4E9-0399FFB76C63}" destId="{B863FF65-0338-4053-8E7B-CA1C495B3356}" srcOrd="0" destOrd="0" presId="urn:microsoft.com/office/officeart/2005/8/layout/pList1"/>
    <dgm:cxn modelId="{A93EE442-F42F-4251-8849-D7EF7D6F8C7C}" srcId="{68782DB6-FB54-472A-B4E9-0399FFB76C63}" destId="{F253C0FD-52D6-444F-A913-877752605A90}" srcOrd="0" destOrd="0" parTransId="{56B08CE3-F750-460C-9540-C2A307B942E4}" sibTransId="{F6C61AFE-9503-498B-9EC2-989DF373377F}"/>
    <dgm:cxn modelId="{EC1D494B-18EC-4E02-A497-8C82955503BC}" type="presOf" srcId="{C44CB32B-20CF-4923-A19D-654205E9DA4D}" destId="{F6F9203F-0C94-45A7-96D1-98FAB19F2AB7}" srcOrd="0" destOrd="0" presId="urn:microsoft.com/office/officeart/2005/8/layout/pList1"/>
    <dgm:cxn modelId="{734A3954-1440-420B-912D-716E347F7B8A}" srcId="{68782DB6-FB54-472A-B4E9-0399FFB76C63}" destId="{0F512DD9-FA51-4855-A0B6-782934AF062C}" srcOrd="2" destOrd="0" parTransId="{A9327FFF-7B4D-42D1-A199-B93F850907D3}" sibTransId="{C44CB32B-20CF-4923-A19D-654205E9DA4D}"/>
    <dgm:cxn modelId="{AE75C65A-9708-48B6-BF2F-716AC0989F9D}" type="presOf" srcId="{F6C61AFE-9503-498B-9EC2-989DF373377F}" destId="{B0765304-46F3-4A6B-AC20-78DA5B29771C}" srcOrd="0" destOrd="0" presId="urn:microsoft.com/office/officeart/2005/8/layout/pList1"/>
    <dgm:cxn modelId="{19D29CB1-C66E-47B0-8C97-BEEDD073F11B}" type="presOf" srcId="{C082CAC3-AE77-4D03-BF05-E4EA3285A347}" destId="{2F6992C6-D425-492F-A096-D78141B4DFF4}" srcOrd="0" destOrd="0" presId="urn:microsoft.com/office/officeart/2005/8/layout/pList1"/>
    <dgm:cxn modelId="{1BE1FFB1-0BFB-4F3F-BB93-BEC7574F4229}" srcId="{68782DB6-FB54-472A-B4E9-0399FFB76C63}" destId="{0F4FC378-00E6-45EE-A147-816E47A01332}" srcOrd="1" destOrd="0" parTransId="{A264EC6A-A70F-47C2-8C30-6B161929533B}" sibTransId="{0288E479-8E51-460F-ADAD-73FBB1A3779A}"/>
    <dgm:cxn modelId="{F8933EB9-A87A-4B23-9FA7-D0F5F86C0E29}" type="presOf" srcId="{0F512DD9-FA51-4855-A0B6-782934AF062C}" destId="{47B875FB-EA0D-4444-9612-BEF312F6C14D}" srcOrd="0" destOrd="0" presId="urn:microsoft.com/office/officeart/2005/8/layout/pList1"/>
    <dgm:cxn modelId="{EE5518BA-1741-4C35-8D49-B3A4DCD8E610}" type="presOf" srcId="{F253C0FD-52D6-444F-A913-877752605A90}" destId="{05E9E314-37C2-4714-8744-CE34D1EEA5E6}" srcOrd="0" destOrd="0" presId="urn:microsoft.com/office/officeart/2005/8/layout/pList1"/>
    <dgm:cxn modelId="{7442D2EB-46EC-41D4-ABD4-814A0401EAF8}" type="presOf" srcId="{0F4FC378-00E6-45EE-A147-816E47A01332}" destId="{4113B80E-4104-4721-B882-8B8D0B0DE99E}" srcOrd="0" destOrd="0" presId="urn:microsoft.com/office/officeart/2005/8/layout/pList1"/>
    <dgm:cxn modelId="{EAA11FF3-1B05-49A2-9B62-8089E4B77611}" srcId="{68782DB6-FB54-472A-B4E9-0399FFB76C63}" destId="{C082CAC3-AE77-4D03-BF05-E4EA3285A347}" srcOrd="3" destOrd="0" parTransId="{DD54888A-343E-4BA4-8823-068E1F1B7415}" sibTransId="{44D871F4-704B-4894-8354-B1AB4CBA2CA9}"/>
    <dgm:cxn modelId="{08A40C73-CB46-4990-BD98-4A00DB89A1C5}" type="presParOf" srcId="{B863FF65-0338-4053-8E7B-CA1C495B3356}" destId="{168B2831-ACB7-4419-BB8A-7BFA5CD5612D}" srcOrd="0" destOrd="0" presId="urn:microsoft.com/office/officeart/2005/8/layout/pList1"/>
    <dgm:cxn modelId="{2BBA5C17-FB15-4C35-A98B-34AC7461AA94}" type="presParOf" srcId="{168B2831-ACB7-4419-BB8A-7BFA5CD5612D}" destId="{40D16CD1-5701-4701-AFEC-4B812696ED01}" srcOrd="0" destOrd="0" presId="urn:microsoft.com/office/officeart/2005/8/layout/pList1"/>
    <dgm:cxn modelId="{4DC87B9F-DA27-489E-B4AA-49B23CF7E6F2}" type="presParOf" srcId="{168B2831-ACB7-4419-BB8A-7BFA5CD5612D}" destId="{05E9E314-37C2-4714-8744-CE34D1EEA5E6}" srcOrd="1" destOrd="0" presId="urn:microsoft.com/office/officeart/2005/8/layout/pList1"/>
    <dgm:cxn modelId="{360488BE-AC57-4821-B009-01CD80A33112}" type="presParOf" srcId="{B863FF65-0338-4053-8E7B-CA1C495B3356}" destId="{B0765304-46F3-4A6B-AC20-78DA5B29771C}" srcOrd="1" destOrd="0" presId="urn:microsoft.com/office/officeart/2005/8/layout/pList1"/>
    <dgm:cxn modelId="{8555BC19-67AD-4034-B02D-FCABFD0CF441}" type="presParOf" srcId="{B863FF65-0338-4053-8E7B-CA1C495B3356}" destId="{FF000B2B-01BA-426B-B0EC-4FE19FF6F510}" srcOrd="2" destOrd="0" presId="urn:microsoft.com/office/officeart/2005/8/layout/pList1"/>
    <dgm:cxn modelId="{36E95C70-6E33-4624-AFAD-3B859336C15D}" type="presParOf" srcId="{FF000B2B-01BA-426B-B0EC-4FE19FF6F510}" destId="{5FF7F663-7666-44C8-B669-57EF7AEFCA5C}" srcOrd="0" destOrd="0" presId="urn:microsoft.com/office/officeart/2005/8/layout/pList1"/>
    <dgm:cxn modelId="{CCA88074-6383-4B83-91B0-07C1A5023609}" type="presParOf" srcId="{FF000B2B-01BA-426B-B0EC-4FE19FF6F510}" destId="{4113B80E-4104-4721-B882-8B8D0B0DE99E}" srcOrd="1" destOrd="0" presId="urn:microsoft.com/office/officeart/2005/8/layout/pList1"/>
    <dgm:cxn modelId="{D7DA8793-CB84-4E88-A8D9-94C7E82CF53F}" type="presParOf" srcId="{B863FF65-0338-4053-8E7B-CA1C495B3356}" destId="{A050E655-FD20-4BB1-8962-A97323F8B756}" srcOrd="3" destOrd="0" presId="urn:microsoft.com/office/officeart/2005/8/layout/pList1"/>
    <dgm:cxn modelId="{24BB1B77-5A45-4E5E-80C4-101D81D2C97A}" type="presParOf" srcId="{B863FF65-0338-4053-8E7B-CA1C495B3356}" destId="{BD73E6FB-1456-4175-AD5A-260C041CE49B}" srcOrd="4" destOrd="0" presId="urn:microsoft.com/office/officeart/2005/8/layout/pList1"/>
    <dgm:cxn modelId="{04F2EFAD-0BEC-46F7-8341-5A8E20DAA9F6}" type="presParOf" srcId="{BD73E6FB-1456-4175-AD5A-260C041CE49B}" destId="{EC4002A1-082C-4B8F-A831-2082CC6B966F}" srcOrd="0" destOrd="0" presId="urn:microsoft.com/office/officeart/2005/8/layout/pList1"/>
    <dgm:cxn modelId="{5231EB1B-F338-4C66-AD70-D1CE9655EA25}" type="presParOf" srcId="{BD73E6FB-1456-4175-AD5A-260C041CE49B}" destId="{47B875FB-EA0D-4444-9612-BEF312F6C14D}" srcOrd="1" destOrd="0" presId="urn:microsoft.com/office/officeart/2005/8/layout/pList1"/>
    <dgm:cxn modelId="{6C7798EA-256E-4F4B-8387-5FAAF3CCE8DD}" type="presParOf" srcId="{B863FF65-0338-4053-8E7B-CA1C495B3356}" destId="{F6F9203F-0C94-45A7-96D1-98FAB19F2AB7}" srcOrd="5" destOrd="0" presId="urn:microsoft.com/office/officeart/2005/8/layout/pList1"/>
    <dgm:cxn modelId="{FFE1BCDF-4520-48E7-9331-BD9AED317A30}" type="presParOf" srcId="{B863FF65-0338-4053-8E7B-CA1C495B3356}" destId="{519F49EC-12F6-4D61-8CF9-0C9C41A1E90C}" srcOrd="6" destOrd="0" presId="urn:microsoft.com/office/officeart/2005/8/layout/pList1"/>
    <dgm:cxn modelId="{AF30D0D2-E3DA-4E01-825B-948D74F7423A}" type="presParOf" srcId="{519F49EC-12F6-4D61-8CF9-0C9C41A1E90C}" destId="{87ACC832-EA6A-4A21-B251-5340DFB42E0E}" srcOrd="0" destOrd="0" presId="urn:microsoft.com/office/officeart/2005/8/layout/pList1"/>
    <dgm:cxn modelId="{024F754D-93DE-4086-A60B-562382BFCAD1}" type="presParOf" srcId="{519F49EC-12F6-4D61-8CF9-0C9C41A1E90C}" destId="{2F6992C6-D425-492F-A096-D78141B4DFF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F30F929-1991-419D-9A6F-7E569D0BD0F1}" type="doc">
      <dgm:prSet loTypeId="urn:microsoft.com/office/officeart/2005/8/layout/matrix1" loCatId="matrix" qsTypeId="urn:microsoft.com/office/officeart/2005/8/quickstyle/3d1" qsCatId="3D" csTypeId="urn:microsoft.com/office/officeart/2005/8/colors/accent1_3" csCatId="accent1" phldr="1"/>
      <dgm:spPr/>
      <dgm:t>
        <a:bodyPr/>
        <a:lstStyle/>
        <a:p>
          <a:endParaRPr lang="hu-HU"/>
        </a:p>
      </dgm:t>
    </dgm:pt>
    <dgm:pt modelId="{A7DD9224-E926-43EC-979D-E045944A8FD2}">
      <dgm:prSet phldrT="[Szöveg]" custT="1"/>
      <dgm:spPr/>
      <dgm:t>
        <a:bodyPr/>
        <a:lstStyle/>
        <a:p>
          <a:r>
            <a:rPr lang="hu-HU" sz="2000" b="1" dirty="0"/>
            <a:t>A végtermék: valutaváltó</a:t>
          </a:r>
        </a:p>
      </dgm:t>
    </dgm:pt>
    <dgm:pt modelId="{74FEF9D8-EB7E-442E-AD6A-D204922F9E0D}" type="parTrans" cxnId="{B98CC7BA-7DFD-48B5-A8DD-C1C0A7526F64}">
      <dgm:prSet/>
      <dgm:spPr/>
      <dgm:t>
        <a:bodyPr/>
        <a:lstStyle/>
        <a:p>
          <a:endParaRPr lang="hu-HU"/>
        </a:p>
      </dgm:t>
    </dgm:pt>
    <dgm:pt modelId="{7EC9129F-ED6F-4371-9DD2-C4BB93584327}" type="sibTrans" cxnId="{B98CC7BA-7DFD-48B5-A8DD-C1C0A7526F64}">
      <dgm:prSet/>
      <dgm:spPr/>
      <dgm:t>
        <a:bodyPr/>
        <a:lstStyle/>
        <a:p>
          <a:endParaRPr lang="hu-HU"/>
        </a:p>
      </dgm:t>
    </dgm:pt>
    <dgm:pt modelId="{93C9D9E7-85F3-4446-A9E6-9ECE0D0134DE}">
      <dgm:prSet phldrT="[Szöveg]" custT="1"/>
      <dgm:spPr>
        <a:solidFill>
          <a:schemeClr val="accent1">
            <a:lumMod val="75000"/>
          </a:schemeClr>
        </a:solidFill>
      </dgm:spPr>
      <dgm:t>
        <a:bodyPr/>
        <a:lstStyle/>
        <a:p>
          <a:r>
            <a:rPr lang="hu-HU" sz="2000" dirty="0"/>
            <a:t>Adatbázis megtervezése, létrehozása</a:t>
          </a:r>
        </a:p>
      </dgm:t>
    </dgm:pt>
    <dgm:pt modelId="{5189BDF5-AA18-434A-8A64-DD134C910FFA}" type="parTrans" cxnId="{BC060066-6D83-4CBA-8640-B73996283B7E}">
      <dgm:prSet/>
      <dgm:spPr/>
      <dgm:t>
        <a:bodyPr/>
        <a:lstStyle/>
        <a:p>
          <a:endParaRPr lang="hu-HU"/>
        </a:p>
      </dgm:t>
    </dgm:pt>
    <dgm:pt modelId="{12957777-0B17-46C9-B791-4D03EF84EA41}" type="sibTrans" cxnId="{BC060066-6D83-4CBA-8640-B73996283B7E}">
      <dgm:prSet/>
      <dgm:spPr/>
      <dgm:t>
        <a:bodyPr/>
        <a:lstStyle/>
        <a:p>
          <a:endParaRPr lang="hu-HU"/>
        </a:p>
      </dgm:t>
    </dgm:pt>
    <dgm:pt modelId="{63E399B5-B801-47DD-AAFA-8953F59712BF}">
      <dgm:prSet custT="1"/>
      <dgm:spPr/>
      <dgm:t>
        <a:bodyPr/>
        <a:lstStyle/>
        <a:p>
          <a:r>
            <a:rPr lang="hu-HU" sz="2000" dirty="0" err="1"/>
            <a:t>Backend</a:t>
          </a:r>
          <a:r>
            <a:rPr lang="hu-HU" sz="2000" dirty="0"/>
            <a:t> rendszer létrehozása</a:t>
          </a:r>
        </a:p>
      </dgm:t>
    </dgm:pt>
    <dgm:pt modelId="{1BF52210-33A6-4175-8ED1-B504308C86F5}" type="parTrans" cxnId="{1E4F63BC-ADE1-43BF-A081-967BD9DA6D4F}">
      <dgm:prSet/>
      <dgm:spPr/>
      <dgm:t>
        <a:bodyPr/>
        <a:lstStyle/>
        <a:p>
          <a:endParaRPr lang="hu-HU"/>
        </a:p>
      </dgm:t>
    </dgm:pt>
    <dgm:pt modelId="{E4CEFFBD-63B1-4E60-BF90-C79209BD617A}" type="sibTrans" cxnId="{1E4F63BC-ADE1-43BF-A081-967BD9DA6D4F}">
      <dgm:prSet/>
      <dgm:spPr/>
      <dgm:t>
        <a:bodyPr/>
        <a:lstStyle/>
        <a:p>
          <a:endParaRPr lang="hu-HU"/>
        </a:p>
      </dgm:t>
    </dgm:pt>
    <dgm:pt modelId="{3A81423F-F8B1-4757-A388-571235311128}">
      <dgm:prSet custT="1"/>
      <dgm:spPr/>
      <dgm:t>
        <a:bodyPr/>
        <a:lstStyle/>
        <a:p>
          <a:r>
            <a:rPr lang="hu-HU" sz="2000" dirty="0"/>
            <a:t>Frontend felület létrehozása</a:t>
          </a:r>
        </a:p>
      </dgm:t>
    </dgm:pt>
    <dgm:pt modelId="{C886351F-EA46-46C1-A41B-412C8DD2F793}" type="parTrans" cxnId="{26DF963E-7A21-4934-8C23-FFA007DA4BA0}">
      <dgm:prSet/>
      <dgm:spPr/>
      <dgm:t>
        <a:bodyPr/>
        <a:lstStyle/>
        <a:p>
          <a:endParaRPr lang="hu-HU"/>
        </a:p>
      </dgm:t>
    </dgm:pt>
    <dgm:pt modelId="{A31A42F3-B228-4307-A8D6-0EC4707F7D7B}" type="sibTrans" cxnId="{26DF963E-7A21-4934-8C23-FFA007DA4BA0}">
      <dgm:prSet/>
      <dgm:spPr/>
      <dgm:t>
        <a:bodyPr/>
        <a:lstStyle/>
        <a:p>
          <a:endParaRPr lang="hu-HU"/>
        </a:p>
      </dgm:t>
    </dgm:pt>
    <dgm:pt modelId="{0BC1AA2A-9003-4086-B2E5-63398B672D03}">
      <dgm:prSet custT="1"/>
      <dgm:spPr/>
      <dgm:t>
        <a:bodyPr/>
        <a:lstStyle/>
        <a:p>
          <a:r>
            <a:rPr lang="hu-HU" sz="2000" dirty="0"/>
            <a:t>Dokumentálás</a:t>
          </a:r>
        </a:p>
      </dgm:t>
    </dgm:pt>
    <dgm:pt modelId="{729F797F-4D86-49D9-A541-5401EEF03089}" type="parTrans" cxnId="{DC8A4A8B-977A-4E7B-B318-8015C5338F4E}">
      <dgm:prSet/>
      <dgm:spPr/>
      <dgm:t>
        <a:bodyPr/>
        <a:lstStyle/>
        <a:p>
          <a:endParaRPr lang="hu-HU"/>
        </a:p>
      </dgm:t>
    </dgm:pt>
    <dgm:pt modelId="{78A6E896-D1EC-40F5-929F-AB69E93F3EF9}" type="sibTrans" cxnId="{DC8A4A8B-977A-4E7B-B318-8015C5338F4E}">
      <dgm:prSet/>
      <dgm:spPr/>
      <dgm:t>
        <a:bodyPr/>
        <a:lstStyle/>
        <a:p>
          <a:endParaRPr lang="hu-HU"/>
        </a:p>
      </dgm:t>
    </dgm:pt>
    <dgm:pt modelId="{F86269ED-2E85-4403-82D8-92C4E08E1CB0}" type="pres">
      <dgm:prSet presAssocID="{BF30F929-1991-419D-9A6F-7E569D0BD0F1}" presName="diagram" presStyleCnt="0">
        <dgm:presLayoutVars>
          <dgm:chMax val="1"/>
          <dgm:dir/>
          <dgm:animLvl val="ctr"/>
          <dgm:resizeHandles val="exact"/>
        </dgm:presLayoutVars>
      </dgm:prSet>
      <dgm:spPr/>
    </dgm:pt>
    <dgm:pt modelId="{9E8B7FCB-A456-4759-AAD6-619790FBDFE9}" type="pres">
      <dgm:prSet presAssocID="{BF30F929-1991-419D-9A6F-7E569D0BD0F1}" presName="matrix" presStyleCnt="0"/>
      <dgm:spPr/>
    </dgm:pt>
    <dgm:pt modelId="{9DE4B63F-E6B4-438E-8B1E-5604361C4960}" type="pres">
      <dgm:prSet presAssocID="{BF30F929-1991-419D-9A6F-7E569D0BD0F1}" presName="tile1" presStyleLbl="node1" presStyleIdx="0" presStyleCnt="4"/>
      <dgm:spPr/>
    </dgm:pt>
    <dgm:pt modelId="{F0CCE7BE-E810-4DFC-B26F-483BFD142ED3}" type="pres">
      <dgm:prSet presAssocID="{BF30F929-1991-419D-9A6F-7E569D0BD0F1}" presName="tile1text" presStyleLbl="node1" presStyleIdx="0" presStyleCnt="4">
        <dgm:presLayoutVars>
          <dgm:chMax val="0"/>
          <dgm:chPref val="0"/>
          <dgm:bulletEnabled val="1"/>
        </dgm:presLayoutVars>
      </dgm:prSet>
      <dgm:spPr/>
    </dgm:pt>
    <dgm:pt modelId="{3D13A873-C346-4EE0-8C3D-65A41BD17895}" type="pres">
      <dgm:prSet presAssocID="{BF30F929-1991-419D-9A6F-7E569D0BD0F1}" presName="tile2" presStyleLbl="node1" presStyleIdx="1" presStyleCnt="4"/>
      <dgm:spPr/>
    </dgm:pt>
    <dgm:pt modelId="{4AEA70F6-253C-4751-9247-6A901D25E7F5}" type="pres">
      <dgm:prSet presAssocID="{BF30F929-1991-419D-9A6F-7E569D0BD0F1}" presName="tile2text" presStyleLbl="node1" presStyleIdx="1" presStyleCnt="4">
        <dgm:presLayoutVars>
          <dgm:chMax val="0"/>
          <dgm:chPref val="0"/>
          <dgm:bulletEnabled val="1"/>
        </dgm:presLayoutVars>
      </dgm:prSet>
      <dgm:spPr/>
    </dgm:pt>
    <dgm:pt modelId="{74C9F62B-EBA2-40E9-949A-D0A162A972D3}" type="pres">
      <dgm:prSet presAssocID="{BF30F929-1991-419D-9A6F-7E569D0BD0F1}" presName="tile3" presStyleLbl="node1" presStyleIdx="2" presStyleCnt="4"/>
      <dgm:spPr/>
    </dgm:pt>
    <dgm:pt modelId="{067F7505-45DF-4462-9149-D178BA8D6686}" type="pres">
      <dgm:prSet presAssocID="{BF30F929-1991-419D-9A6F-7E569D0BD0F1}" presName="tile3text" presStyleLbl="node1" presStyleIdx="2" presStyleCnt="4">
        <dgm:presLayoutVars>
          <dgm:chMax val="0"/>
          <dgm:chPref val="0"/>
          <dgm:bulletEnabled val="1"/>
        </dgm:presLayoutVars>
      </dgm:prSet>
      <dgm:spPr/>
    </dgm:pt>
    <dgm:pt modelId="{D4879571-5497-477E-9EDA-5CD056A3A791}" type="pres">
      <dgm:prSet presAssocID="{BF30F929-1991-419D-9A6F-7E569D0BD0F1}" presName="tile4" presStyleLbl="node1" presStyleIdx="3" presStyleCnt="4"/>
      <dgm:spPr/>
    </dgm:pt>
    <dgm:pt modelId="{7C89FD62-C04B-44C2-BB59-102641C6257C}" type="pres">
      <dgm:prSet presAssocID="{BF30F929-1991-419D-9A6F-7E569D0BD0F1}" presName="tile4text" presStyleLbl="node1" presStyleIdx="3" presStyleCnt="4">
        <dgm:presLayoutVars>
          <dgm:chMax val="0"/>
          <dgm:chPref val="0"/>
          <dgm:bulletEnabled val="1"/>
        </dgm:presLayoutVars>
      </dgm:prSet>
      <dgm:spPr/>
    </dgm:pt>
    <dgm:pt modelId="{38FA2683-28F5-47B4-8C79-6F46E03ED081}" type="pres">
      <dgm:prSet presAssocID="{BF30F929-1991-419D-9A6F-7E569D0BD0F1}" presName="centerTile" presStyleLbl="fgShp" presStyleIdx="0" presStyleCnt="1">
        <dgm:presLayoutVars>
          <dgm:chMax val="0"/>
          <dgm:chPref val="0"/>
        </dgm:presLayoutVars>
      </dgm:prSet>
      <dgm:spPr/>
    </dgm:pt>
  </dgm:ptLst>
  <dgm:cxnLst>
    <dgm:cxn modelId="{D563C916-2A28-4393-A663-6CC863FDB0D8}" type="presOf" srcId="{3A81423F-F8B1-4757-A388-571235311128}" destId="{067F7505-45DF-4462-9149-D178BA8D6686}" srcOrd="1" destOrd="0" presId="urn:microsoft.com/office/officeart/2005/8/layout/matrix1"/>
    <dgm:cxn modelId="{BBDD0426-FA40-4FBA-95B5-D0DEE93B6C96}" type="presOf" srcId="{93C9D9E7-85F3-4446-A9E6-9ECE0D0134DE}" destId="{9DE4B63F-E6B4-438E-8B1E-5604361C4960}" srcOrd="0" destOrd="0" presId="urn:microsoft.com/office/officeart/2005/8/layout/matrix1"/>
    <dgm:cxn modelId="{26DF963E-7A21-4934-8C23-FFA007DA4BA0}" srcId="{A7DD9224-E926-43EC-979D-E045944A8FD2}" destId="{3A81423F-F8B1-4757-A388-571235311128}" srcOrd="2" destOrd="0" parTransId="{C886351F-EA46-46C1-A41B-412C8DD2F793}" sibTransId="{A31A42F3-B228-4307-A8D6-0EC4707F7D7B}"/>
    <dgm:cxn modelId="{B9E6635C-60C2-42E4-9841-4258DBDD6312}" type="presOf" srcId="{93C9D9E7-85F3-4446-A9E6-9ECE0D0134DE}" destId="{F0CCE7BE-E810-4DFC-B26F-483BFD142ED3}" srcOrd="1" destOrd="0" presId="urn:microsoft.com/office/officeart/2005/8/layout/matrix1"/>
    <dgm:cxn modelId="{BC060066-6D83-4CBA-8640-B73996283B7E}" srcId="{A7DD9224-E926-43EC-979D-E045944A8FD2}" destId="{93C9D9E7-85F3-4446-A9E6-9ECE0D0134DE}" srcOrd="0" destOrd="0" parTransId="{5189BDF5-AA18-434A-8A64-DD134C910FFA}" sibTransId="{12957777-0B17-46C9-B791-4D03EF84EA41}"/>
    <dgm:cxn modelId="{7E73B971-92F0-4AC7-9BF8-9118D72364BD}" type="presOf" srcId="{A7DD9224-E926-43EC-979D-E045944A8FD2}" destId="{38FA2683-28F5-47B4-8C79-6F46E03ED081}" srcOrd="0" destOrd="0" presId="urn:microsoft.com/office/officeart/2005/8/layout/matrix1"/>
    <dgm:cxn modelId="{C6279754-D7D8-4FF4-B979-060E35D38B4E}" type="presOf" srcId="{0BC1AA2A-9003-4086-B2E5-63398B672D03}" destId="{7C89FD62-C04B-44C2-BB59-102641C6257C}" srcOrd="1" destOrd="0" presId="urn:microsoft.com/office/officeart/2005/8/layout/matrix1"/>
    <dgm:cxn modelId="{DC8A4A8B-977A-4E7B-B318-8015C5338F4E}" srcId="{A7DD9224-E926-43EC-979D-E045944A8FD2}" destId="{0BC1AA2A-9003-4086-B2E5-63398B672D03}" srcOrd="3" destOrd="0" parTransId="{729F797F-4D86-49D9-A541-5401EEF03089}" sibTransId="{78A6E896-D1EC-40F5-929F-AB69E93F3EF9}"/>
    <dgm:cxn modelId="{5AAC4394-7391-4354-B156-9BB34C14F730}" type="presOf" srcId="{63E399B5-B801-47DD-AAFA-8953F59712BF}" destId="{4AEA70F6-253C-4751-9247-6A901D25E7F5}" srcOrd="1" destOrd="0" presId="urn:microsoft.com/office/officeart/2005/8/layout/matrix1"/>
    <dgm:cxn modelId="{B98CC7BA-7DFD-48B5-A8DD-C1C0A7526F64}" srcId="{BF30F929-1991-419D-9A6F-7E569D0BD0F1}" destId="{A7DD9224-E926-43EC-979D-E045944A8FD2}" srcOrd="0" destOrd="0" parTransId="{74FEF9D8-EB7E-442E-AD6A-D204922F9E0D}" sibTransId="{7EC9129F-ED6F-4371-9DD2-C4BB93584327}"/>
    <dgm:cxn modelId="{1E4F63BC-ADE1-43BF-A081-967BD9DA6D4F}" srcId="{A7DD9224-E926-43EC-979D-E045944A8FD2}" destId="{63E399B5-B801-47DD-AAFA-8953F59712BF}" srcOrd="1" destOrd="0" parTransId="{1BF52210-33A6-4175-8ED1-B504308C86F5}" sibTransId="{E4CEFFBD-63B1-4E60-BF90-C79209BD617A}"/>
    <dgm:cxn modelId="{50BAF2DC-6675-4DDE-B63B-95F991E5897B}" type="presOf" srcId="{BF30F929-1991-419D-9A6F-7E569D0BD0F1}" destId="{F86269ED-2E85-4403-82D8-92C4E08E1CB0}" srcOrd="0" destOrd="0" presId="urn:microsoft.com/office/officeart/2005/8/layout/matrix1"/>
    <dgm:cxn modelId="{04EDFCE6-0EBD-4E04-8123-DD4B43A9F810}" type="presOf" srcId="{3A81423F-F8B1-4757-A388-571235311128}" destId="{74C9F62B-EBA2-40E9-949A-D0A162A972D3}" srcOrd="0" destOrd="0" presId="urn:microsoft.com/office/officeart/2005/8/layout/matrix1"/>
    <dgm:cxn modelId="{233D33E7-F6FC-4FBF-A823-1234D7DEA787}" type="presOf" srcId="{0BC1AA2A-9003-4086-B2E5-63398B672D03}" destId="{D4879571-5497-477E-9EDA-5CD056A3A791}" srcOrd="0" destOrd="0" presId="urn:microsoft.com/office/officeart/2005/8/layout/matrix1"/>
    <dgm:cxn modelId="{1077A7EF-9CAD-49E7-AC70-175C92DF339D}" type="presOf" srcId="{63E399B5-B801-47DD-AAFA-8953F59712BF}" destId="{3D13A873-C346-4EE0-8C3D-65A41BD17895}" srcOrd="0" destOrd="0" presId="urn:microsoft.com/office/officeart/2005/8/layout/matrix1"/>
    <dgm:cxn modelId="{F9158DF3-F84B-430C-8FE7-F9DD55BC71B9}" type="presParOf" srcId="{F86269ED-2E85-4403-82D8-92C4E08E1CB0}" destId="{9E8B7FCB-A456-4759-AAD6-619790FBDFE9}" srcOrd="0" destOrd="0" presId="urn:microsoft.com/office/officeart/2005/8/layout/matrix1"/>
    <dgm:cxn modelId="{6013B7D2-8FFD-4B64-9FA2-0AF90E79DC1F}" type="presParOf" srcId="{9E8B7FCB-A456-4759-AAD6-619790FBDFE9}" destId="{9DE4B63F-E6B4-438E-8B1E-5604361C4960}" srcOrd="0" destOrd="0" presId="urn:microsoft.com/office/officeart/2005/8/layout/matrix1"/>
    <dgm:cxn modelId="{BAF6CEC1-6234-48A7-B273-F954EB2316E8}" type="presParOf" srcId="{9E8B7FCB-A456-4759-AAD6-619790FBDFE9}" destId="{F0CCE7BE-E810-4DFC-B26F-483BFD142ED3}" srcOrd="1" destOrd="0" presId="urn:microsoft.com/office/officeart/2005/8/layout/matrix1"/>
    <dgm:cxn modelId="{EDD0DADB-89CC-493D-9775-5A1C341477DA}" type="presParOf" srcId="{9E8B7FCB-A456-4759-AAD6-619790FBDFE9}" destId="{3D13A873-C346-4EE0-8C3D-65A41BD17895}" srcOrd="2" destOrd="0" presId="urn:microsoft.com/office/officeart/2005/8/layout/matrix1"/>
    <dgm:cxn modelId="{8C513DDA-9B97-4B68-8F4A-7230F1A061AA}" type="presParOf" srcId="{9E8B7FCB-A456-4759-AAD6-619790FBDFE9}" destId="{4AEA70F6-253C-4751-9247-6A901D25E7F5}" srcOrd="3" destOrd="0" presId="urn:microsoft.com/office/officeart/2005/8/layout/matrix1"/>
    <dgm:cxn modelId="{87752261-EAEA-4295-8606-89721DEEEC65}" type="presParOf" srcId="{9E8B7FCB-A456-4759-AAD6-619790FBDFE9}" destId="{74C9F62B-EBA2-40E9-949A-D0A162A972D3}" srcOrd="4" destOrd="0" presId="urn:microsoft.com/office/officeart/2005/8/layout/matrix1"/>
    <dgm:cxn modelId="{9D19F37A-22A7-4E0A-BA8F-CB3ACD7F60E2}" type="presParOf" srcId="{9E8B7FCB-A456-4759-AAD6-619790FBDFE9}" destId="{067F7505-45DF-4462-9149-D178BA8D6686}" srcOrd="5" destOrd="0" presId="urn:microsoft.com/office/officeart/2005/8/layout/matrix1"/>
    <dgm:cxn modelId="{633972FF-F255-4029-A996-7CA0D0326819}" type="presParOf" srcId="{9E8B7FCB-A456-4759-AAD6-619790FBDFE9}" destId="{D4879571-5497-477E-9EDA-5CD056A3A791}" srcOrd="6" destOrd="0" presId="urn:microsoft.com/office/officeart/2005/8/layout/matrix1"/>
    <dgm:cxn modelId="{915D0A1E-F097-49CC-B863-15D054BC4B50}" type="presParOf" srcId="{9E8B7FCB-A456-4759-AAD6-619790FBDFE9}" destId="{7C89FD62-C04B-44C2-BB59-102641C6257C}" srcOrd="7" destOrd="0" presId="urn:microsoft.com/office/officeart/2005/8/layout/matrix1"/>
    <dgm:cxn modelId="{FEBD9AD3-CC05-4409-BEF6-3A9D0647C051}" type="presParOf" srcId="{F86269ED-2E85-4403-82D8-92C4E08E1CB0}" destId="{38FA2683-28F5-47B4-8C79-6F46E03ED081}"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16CD1-5701-4701-AFEC-4B812696ED01}">
      <dsp:nvSpPr>
        <dsp:cNvPr id="0" name=""/>
        <dsp:cNvSpPr/>
      </dsp:nvSpPr>
      <dsp:spPr>
        <a:xfrm>
          <a:off x="1628" y="1117182"/>
          <a:ext cx="2567626" cy="1769094"/>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9E314-37C2-4714-8744-CE34D1EEA5E6}">
      <dsp:nvSpPr>
        <dsp:cNvPr id="0" name=""/>
        <dsp:cNvSpPr/>
      </dsp:nvSpPr>
      <dsp:spPr>
        <a:xfrm>
          <a:off x="1628"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Valutaváltás</a:t>
          </a:r>
        </a:p>
      </dsp:txBody>
      <dsp:txXfrm>
        <a:off x="1628" y="2886276"/>
        <a:ext cx="2567626" cy="952589"/>
      </dsp:txXfrm>
    </dsp:sp>
    <dsp:sp modelId="{5FF7F663-7666-44C8-B669-57EF7AEFCA5C}">
      <dsp:nvSpPr>
        <dsp:cNvPr id="0" name=""/>
        <dsp:cNvSpPr/>
      </dsp:nvSpPr>
      <dsp:spPr>
        <a:xfrm>
          <a:off x="2826125" y="1117182"/>
          <a:ext cx="2567626" cy="1769094"/>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3B80E-4104-4721-B882-8B8D0B0DE99E}">
      <dsp:nvSpPr>
        <dsp:cNvPr id="0" name=""/>
        <dsp:cNvSpPr/>
      </dsp:nvSpPr>
      <dsp:spPr>
        <a:xfrm>
          <a:off x="2826125"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Árfolyam-változás vizuális megjelenítése</a:t>
          </a:r>
        </a:p>
      </dsp:txBody>
      <dsp:txXfrm>
        <a:off x="2826125" y="2886276"/>
        <a:ext cx="2567626" cy="952589"/>
      </dsp:txXfrm>
    </dsp:sp>
    <dsp:sp modelId="{EC4002A1-082C-4B8F-A831-2082CC6B966F}">
      <dsp:nvSpPr>
        <dsp:cNvPr id="0" name=""/>
        <dsp:cNvSpPr/>
      </dsp:nvSpPr>
      <dsp:spPr>
        <a:xfrm>
          <a:off x="5742851" y="1117182"/>
          <a:ext cx="2567626" cy="176909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B875FB-EA0D-4444-9612-BEF312F6C14D}">
      <dsp:nvSpPr>
        <dsp:cNvPr id="0" name=""/>
        <dsp:cNvSpPr/>
      </dsp:nvSpPr>
      <dsp:spPr>
        <a:xfrm>
          <a:off x="5650622" y="2886276"/>
          <a:ext cx="2752084"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Felhasználókezelés</a:t>
          </a:r>
        </a:p>
      </dsp:txBody>
      <dsp:txXfrm>
        <a:off x="5650622" y="2886276"/>
        <a:ext cx="2752084" cy="952589"/>
      </dsp:txXfrm>
    </dsp:sp>
    <dsp:sp modelId="{87ACC832-EA6A-4A21-B251-5340DFB42E0E}">
      <dsp:nvSpPr>
        <dsp:cNvPr id="0" name=""/>
        <dsp:cNvSpPr/>
      </dsp:nvSpPr>
      <dsp:spPr>
        <a:xfrm>
          <a:off x="8659576" y="1117182"/>
          <a:ext cx="2567626" cy="1769094"/>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6992C6-D425-492F-A096-D78141B4DFF4}">
      <dsp:nvSpPr>
        <dsp:cNvPr id="0" name=""/>
        <dsp:cNvSpPr/>
      </dsp:nvSpPr>
      <dsp:spPr>
        <a:xfrm>
          <a:off x="8659576"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Pénzküldés</a:t>
          </a:r>
        </a:p>
      </dsp:txBody>
      <dsp:txXfrm>
        <a:off x="8659576" y="2886276"/>
        <a:ext cx="2567626" cy="9525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4B63F-E6B4-438E-8B1E-5604361C4960}">
      <dsp:nvSpPr>
        <dsp:cNvPr id="0" name=""/>
        <dsp:cNvSpPr/>
      </dsp:nvSpPr>
      <dsp:spPr>
        <a:xfrm rot="16200000">
          <a:off x="948266" y="-948266"/>
          <a:ext cx="1729316" cy="3625850"/>
        </a:xfrm>
        <a:prstGeom prst="round1Rect">
          <a:avLst/>
        </a:prstGeom>
        <a:solidFill>
          <a:schemeClr val="accent1">
            <a:lumMod val="75000"/>
          </a:schemeClr>
        </a:soli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Adatbázis megtervezése, létrehozása</a:t>
          </a:r>
        </a:p>
      </dsp:txBody>
      <dsp:txXfrm rot="5400000">
        <a:off x="0" y="0"/>
        <a:ext cx="3625850" cy="1296987"/>
      </dsp:txXfrm>
    </dsp:sp>
    <dsp:sp modelId="{3D13A873-C346-4EE0-8C3D-65A41BD17895}">
      <dsp:nvSpPr>
        <dsp:cNvPr id="0" name=""/>
        <dsp:cNvSpPr/>
      </dsp:nvSpPr>
      <dsp:spPr>
        <a:xfrm>
          <a:off x="3625850" y="0"/>
          <a:ext cx="3625850" cy="1729316"/>
        </a:xfrm>
        <a:prstGeom prst="round1Rect">
          <a:avLst/>
        </a:prstGeom>
        <a:gradFill rotWithShape="0">
          <a:gsLst>
            <a:gs pos="0">
              <a:schemeClr val="accent1">
                <a:shade val="80000"/>
                <a:hueOff val="253168"/>
                <a:satOff val="-27420"/>
                <a:lumOff val="14668"/>
                <a:alphaOff val="0"/>
                <a:tint val="98000"/>
                <a:hueMod val="94000"/>
                <a:satMod val="130000"/>
                <a:lumMod val="128000"/>
              </a:schemeClr>
            </a:gs>
            <a:gs pos="100000">
              <a:schemeClr val="accent1">
                <a:shade val="80000"/>
                <a:hueOff val="253168"/>
                <a:satOff val="-27420"/>
                <a:lumOff val="14668"/>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err="1"/>
            <a:t>Backend</a:t>
          </a:r>
          <a:r>
            <a:rPr lang="hu-HU" sz="2000" kern="1200" dirty="0"/>
            <a:t> rendszer létrehozása</a:t>
          </a:r>
        </a:p>
      </dsp:txBody>
      <dsp:txXfrm>
        <a:off x="3625850" y="0"/>
        <a:ext cx="3625850" cy="1296987"/>
      </dsp:txXfrm>
    </dsp:sp>
    <dsp:sp modelId="{74C9F62B-EBA2-40E9-949A-D0A162A972D3}">
      <dsp:nvSpPr>
        <dsp:cNvPr id="0" name=""/>
        <dsp:cNvSpPr/>
      </dsp:nvSpPr>
      <dsp:spPr>
        <a:xfrm rot="10800000">
          <a:off x="0" y="1729316"/>
          <a:ext cx="3625850" cy="1729316"/>
        </a:xfrm>
        <a:prstGeom prst="round1Rect">
          <a:avLst/>
        </a:prstGeom>
        <a:gradFill rotWithShape="0">
          <a:gsLst>
            <a:gs pos="0">
              <a:schemeClr val="accent1">
                <a:shade val="80000"/>
                <a:hueOff val="506336"/>
                <a:satOff val="-54840"/>
                <a:lumOff val="29335"/>
                <a:alphaOff val="0"/>
                <a:tint val="98000"/>
                <a:hueMod val="94000"/>
                <a:satMod val="130000"/>
                <a:lumMod val="128000"/>
              </a:schemeClr>
            </a:gs>
            <a:gs pos="100000">
              <a:schemeClr val="accent1">
                <a:shade val="80000"/>
                <a:hueOff val="506336"/>
                <a:satOff val="-54840"/>
                <a:lumOff val="29335"/>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Frontend felület létrehozása</a:t>
          </a:r>
        </a:p>
      </dsp:txBody>
      <dsp:txXfrm rot="10800000">
        <a:off x="0" y="2161645"/>
        <a:ext cx="3625850" cy="1296987"/>
      </dsp:txXfrm>
    </dsp:sp>
    <dsp:sp modelId="{D4879571-5497-477E-9EDA-5CD056A3A791}">
      <dsp:nvSpPr>
        <dsp:cNvPr id="0" name=""/>
        <dsp:cNvSpPr/>
      </dsp:nvSpPr>
      <dsp:spPr>
        <a:xfrm rot="5400000">
          <a:off x="4574116" y="781049"/>
          <a:ext cx="1729316" cy="3625850"/>
        </a:xfrm>
        <a:prstGeom prst="round1Rect">
          <a:avLst/>
        </a:prstGeom>
        <a:gradFill rotWithShape="0">
          <a:gsLst>
            <a:gs pos="0">
              <a:schemeClr val="accent1">
                <a:shade val="80000"/>
                <a:hueOff val="759504"/>
                <a:satOff val="-82260"/>
                <a:lumOff val="44003"/>
                <a:alphaOff val="0"/>
                <a:tint val="98000"/>
                <a:hueMod val="94000"/>
                <a:satMod val="130000"/>
                <a:lumMod val="128000"/>
              </a:schemeClr>
            </a:gs>
            <a:gs pos="100000">
              <a:schemeClr val="accent1">
                <a:shade val="80000"/>
                <a:hueOff val="759504"/>
                <a:satOff val="-82260"/>
                <a:lumOff val="44003"/>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Dokumentálás</a:t>
          </a:r>
        </a:p>
      </dsp:txBody>
      <dsp:txXfrm rot="-5400000">
        <a:off x="3625850" y="2161645"/>
        <a:ext cx="3625850" cy="1296987"/>
      </dsp:txXfrm>
    </dsp:sp>
    <dsp:sp modelId="{38FA2683-28F5-47B4-8C79-6F46E03ED081}">
      <dsp:nvSpPr>
        <dsp:cNvPr id="0" name=""/>
        <dsp:cNvSpPr/>
      </dsp:nvSpPr>
      <dsp:spPr>
        <a:xfrm>
          <a:off x="2538094" y="1296987"/>
          <a:ext cx="2175510" cy="864658"/>
        </a:xfrm>
        <a:prstGeom prst="roundRect">
          <a:avLst/>
        </a:prstGeom>
        <a:solidFill>
          <a:schemeClr val="accent1">
            <a:tint val="40000"/>
            <a:hueOff val="0"/>
            <a:satOff val="0"/>
            <a:lumOff val="0"/>
            <a:alphaOff val="0"/>
          </a:schemeClr>
        </a:solidFill>
        <a:ln>
          <a:noFill/>
        </a:ln>
        <a:effectLst>
          <a:outerShdw blurRad="50800" dist="38100" dir="5400000" rotWithShape="0">
            <a:srgbClr val="000000">
              <a:alpha val="46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hu-HU" sz="2000" b="1" kern="1200" dirty="0"/>
            <a:t>A végtermék: valutaváltó</a:t>
          </a:r>
        </a:p>
      </dsp:txBody>
      <dsp:txXfrm>
        <a:off x="2580303" y="1339196"/>
        <a:ext cx="2091092" cy="780240"/>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4FD58-D469-487F-8738-270FDE427C68}" type="datetimeFigureOut">
              <a:rPr lang="hu-HU" smtClean="0"/>
              <a:t>2025. 04. 09.</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0DE1-C4B5-4163-8ABE-0868EA590325}" type="slidenum">
              <a:rPr lang="hu-HU" smtClean="0"/>
              <a:t>‹#›</a:t>
            </a:fld>
            <a:endParaRPr lang="hu-HU"/>
          </a:p>
        </p:txBody>
      </p:sp>
    </p:spTree>
    <p:extLst>
      <p:ext uri="{BB962C8B-B14F-4D97-AF65-F5344CB8AC3E}">
        <p14:creationId xmlns:p14="http://schemas.microsoft.com/office/powerpoint/2010/main" val="358181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5BDEC6F8-C3D2-2377-6C0F-AD504E10C465}"/>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4642BBE4-4284-46B8-99CE-EA885F6D912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14</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8673" name="Rectangle 1">
            <a:extLst>
              <a:ext uri="{FF2B5EF4-FFF2-40B4-BE49-F238E27FC236}">
                <a16:creationId xmlns:a16="http://schemas.microsoft.com/office/drawing/2014/main" id="{D62368FD-2F94-CECC-86AC-F323650F657B}"/>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A23E8045-6A2A-58EB-F383-98EAD095163B}"/>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57473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A552763-321D-A5CF-D67B-85B3E9C651F8}"/>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546D8831-F336-416F-BB4D-E5B797F014F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15</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9697" name="Rectangle 1">
            <a:extLst>
              <a:ext uri="{FF2B5EF4-FFF2-40B4-BE49-F238E27FC236}">
                <a16:creationId xmlns:a16="http://schemas.microsoft.com/office/drawing/2014/main" id="{D181EF9C-C890-7F4E-7DE2-CBB0D691F64D}"/>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5555CED5-D9C6-89B5-65ED-50DAD270C6FD}"/>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40664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FFC6E1B-F8D3-EFF8-CFB5-B9A10AC37BF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2229761A-FA0A-4E31-8C29-3D68EA88E533}"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16</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0721" name="Rectangle 1">
            <a:extLst>
              <a:ext uri="{FF2B5EF4-FFF2-40B4-BE49-F238E27FC236}">
                <a16:creationId xmlns:a16="http://schemas.microsoft.com/office/drawing/2014/main" id="{1CEACCF7-7B42-5E31-E8E9-60C31B4C1137}"/>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6FA5063-7063-7C6E-581C-8552B135722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28443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61FBC8B-A58E-BBC7-ED8B-7106E01D91C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07FF7E3D-ABF1-44AC-AE5F-66574BA1E1A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17</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1745" name="Rectangle 1">
            <a:extLst>
              <a:ext uri="{FF2B5EF4-FFF2-40B4-BE49-F238E27FC236}">
                <a16:creationId xmlns:a16="http://schemas.microsoft.com/office/drawing/2014/main" id="{4AB2F260-965E-CA20-EBE2-E392B1C19CF1}"/>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DC8BFDFD-6202-EC0B-4257-CFA4680DAE99}"/>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621922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43A7239-1E4C-5652-9819-E0AABDD08502}"/>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739058D-27DA-430E-B04B-7B810415D1F6}"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18</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2769" name="Rectangle 1">
            <a:extLst>
              <a:ext uri="{FF2B5EF4-FFF2-40B4-BE49-F238E27FC236}">
                <a16:creationId xmlns:a16="http://schemas.microsoft.com/office/drawing/2014/main" id="{1D07F3CE-FB22-3DC8-B374-BA73DFACE670}"/>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51BED667-E7FB-3396-1A51-9FC913E04D20}"/>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12395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E211302-DC76-11E3-3932-FBD9D615ADD3}"/>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19E609E-26E2-4773-9B74-9622A86F9AB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19</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3793" name="Rectangle 1">
            <a:extLst>
              <a:ext uri="{FF2B5EF4-FFF2-40B4-BE49-F238E27FC236}">
                <a16:creationId xmlns:a16="http://schemas.microsoft.com/office/drawing/2014/main" id="{F554EABB-36CA-295C-7228-6768EBDBBB63}"/>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C0893A87-B0FC-7DFB-E725-4596C94A20D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75542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D464241-A8AF-345A-BFAF-30567C0E470D}"/>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BACB8CE4-BFE2-45A7-AE75-5F32F971F22C}"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20</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4817" name="Rectangle 1">
            <a:extLst>
              <a:ext uri="{FF2B5EF4-FFF2-40B4-BE49-F238E27FC236}">
                <a16:creationId xmlns:a16="http://schemas.microsoft.com/office/drawing/2014/main" id="{04F3868D-3FFE-0D32-25C1-BB1A642B43AC}"/>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10A4166D-27CC-E0EF-3590-174D99097CA5}"/>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74244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13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323C8F17-2A83-4C9F-9979-33D94930DDBB}" type="datetimeFigureOut">
              <a:rPr lang="hu-HU" smtClean="0"/>
              <a:t>2025. 04. 09.</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8721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4631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9408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09399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57469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28988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76939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3541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Egyéni elrendezé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1FDAAB-D6E3-1427-8F4E-5A7890D8D3B4}"/>
              </a:ext>
            </a:extLst>
          </p:cNvPr>
          <p:cNvSpPr>
            <a:spLocks noGrp="1"/>
          </p:cNvSpPr>
          <p:nvPr>
            <p:ph type="title"/>
          </p:nvPr>
        </p:nvSpPr>
        <p:spPr>
          <a:xfrm>
            <a:off x="684213" y="5102225"/>
            <a:ext cx="8531225" cy="273050"/>
          </a:xfrm>
        </p:spPr>
        <p:txBody>
          <a:bodyPr/>
          <a:lstStyle/>
          <a:p>
            <a:r>
              <a:rPr lang="hu-HU"/>
              <a:t>Mintacím szerkesztése</a:t>
            </a:r>
          </a:p>
        </p:txBody>
      </p:sp>
      <p:sp>
        <p:nvSpPr>
          <p:cNvPr id="3" name="Élőláb helye 2">
            <a:extLst>
              <a:ext uri="{FF2B5EF4-FFF2-40B4-BE49-F238E27FC236}">
                <a16:creationId xmlns:a16="http://schemas.microsoft.com/office/drawing/2014/main" id="{ACF43167-D539-DEA9-F1C8-B10BD1EB0BCE}"/>
              </a:ext>
            </a:extLst>
          </p:cNvPr>
          <p:cNvSpPr>
            <a:spLocks noGrp="1"/>
          </p:cNvSpPr>
          <p:nvPr>
            <p:ph type="ftr" idx="10"/>
          </p:nvPr>
        </p:nvSpPr>
        <p:spPr>
          <a:xfrm>
            <a:off x="684213" y="6172200"/>
            <a:ext cx="7540625" cy="361950"/>
          </a:xfrm>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4" name="Dia számának helye 3">
            <a:extLst>
              <a:ext uri="{FF2B5EF4-FFF2-40B4-BE49-F238E27FC236}">
                <a16:creationId xmlns:a16="http://schemas.microsoft.com/office/drawing/2014/main" id="{6301D593-8E7A-6339-DF41-1753A552AC20}"/>
              </a:ext>
            </a:extLst>
          </p:cNvPr>
          <p:cNvSpPr>
            <a:spLocks noGrp="1"/>
          </p:cNvSpPr>
          <p:nvPr>
            <p:ph type="sldNum" idx="11"/>
          </p:nvPr>
        </p:nvSpPr>
        <p:spPr>
          <a:xfrm>
            <a:off x="10363200" y="5578475"/>
            <a:ext cx="1139825" cy="666750"/>
          </a:xfrm>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2B289921-2352-4604-B925-084EC7596449}"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5" name="Dátum helye 4">
            <a:extLst>
              <a:ext uri="{FF2B5EF4-FFF2-40B4-BE49-F238E27FC236}">
                <a16:creationId xmlns:a16="http://schemas.microsoft.com/office/drawing/2014/main" id="{329FF102-BF02-2977-050A-08B4259ABCDD}"/>
              </a:ext>
            </a:extLst>
          </p:cNvPr>
          <p:cNvSpPr>
            <a:spLocks noGrp="1"/>
          </p:cNvSpPr>
          <p:nvPr>
            <p:ph type="dt" idx="12"/>
          </p:nvPr>
        </p:nvSpPr>
        <p:spPr>
          <a:xfrm>
            <a:off x="9904413" y="6172200"/>
            <a:ext cx="1597025" cy="361950"/>
          </a:xfrm>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968125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3E2450-5275-1771-AF85-8CA922DA1B8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145C440-017D-57A7-DA83-D1022903F71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CC7C883-4DFC-56FE-6825-C5F02D9E801A}"/>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5" name="Dia számának helye 4">
            <a:extLst>
              <a:ext uri="{FF2B5EF4-FFF2-40B4-BE49-F238E27FC236}">
                <a16:creationId xmlns:a16="http://schemas.microsoft.com/office/drawing/2014/main" id="{240C8A90-AA7E-10F7-E7E7-0B981E8D95B3}"/>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9B3FA31-1458-4727-87D5-B0285FF82776}"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6" name="Dátum helye 5">
            <a:extLst>
              <a:ext uri="{FF2B5EF4-FFF2-40B4-BE49-F238E27FC236}">
                <a16:creationId xmlns:a16="http://schemas.microsoft.com/office/drawing/2014/main" id="{96ECE0AA-8108-CF27-9D8D-2729A27FB265}"/>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20388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48215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59D16D7-986B-2AE6-DC0E-53E1694AD708}"/>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 name="Dia számának helye 2">
            <a:extLst>
              <a:ext uri="{FF2B5EF4-FFF2-40B4-BE49-F238E27FC236}">
                <a16:creationId xmlns:a16="http://schemas.microsoft.com/office/drawing/2014/main" id="{B257B44E-C968-17AB-9635-9307963323A6}"/>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BCA4538-1261-4C7B-A20B-E9ECDC6E320F}"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4" name="Dátum helye 3">
            <a:extLst>
              <a:ext uri="{FF2B5EF4-FFF2-40B4-BE49-F238E27FC236}">
                <a16:creationId xmlns:a16="http://schemas.microsoft.com/office/drawing/2014/main" id="{79234888-773E-48E6-FD0D-E115DF203D02}"/>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183185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4/9/2025</a:t>
            </a:fld>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202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4/9/2025</a:t>
            </a:fld>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67167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4/9/2025</a:t>
            </a:fld>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62926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2025. 04. 09.</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6542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323C8F17-2A83-4C9F-9979-33D94930DDBB}" type="datetimeFigureOut">
              <a:rPr lang="hu-HU" smtClean="0"/>
              <a:t>2025. 04. 09.</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17841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323C8F17-2A83-4C9F-9979-33D94930DDBB}" type="datetimeFigureOut">
              <a:rPr lang="hu-HU" smtClean="0"/>
              <a:t>2025. 04. 09.</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58138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323C8F17-2A83-4C9F-9979-33D94930DDBB}" type="datetimeFigureOut">
              <a:rPr lang="hu-HU" smtClean="0"/>
              <a:t>2025. 04. 09.</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46818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C8F17-2A83-4C9F-9979-33D94930DDBB}" type="datetimeFigureOut">
              <a:rPr lang="hu-HU" smtClean="0"/>
              <a:t>2025. 04. 09.</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75453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2025. 04. 09.</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01120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2025. 04. 09.</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75890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23C8F17-2A83-4C9F-9979-33D94930DDBB}" type="datetimeFigureOut">
              <a:rPr lang="hu-HU" smtClean="0"/>
              <a:t>2025. 04. 09.</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382852D-AD78-447E-952D-D7F89E82F3CD}" type="slidenum">
              <a:rPr lang="hu-HU" smtClean="0"/>
              <a:t>‹#›</a:t>
            </a:fld>
            <a:endParaRPr lang="hu-HU"/>
          </a:p>
        </p:txBody>
      </p:sp>
    </p:spTree>
    <p:extLst>
      <p:ext uri="{BB962C8B-B14F-4D97-AF65-F5344CB8AC3E}">
        <p14:creationId xmlns:p14="http://schemas.microsoft.com/office/powerpoint/2010/main" val="1068925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025" name="Group 1">
            <a:extLst>
              <a:ext uri="{FF2B5EF4-FFF2-40B4-BE49-F238E27FC236}">
                <a16:creationId xmlns:a16="http://schemas.microsoft.com/office/drawing/2014/main" id="{9DE2210B-EEAB-C44E-4188-22C0F4041C22}"/>
              </a:ext>
            </a:extLst>
          </p:cNvPr>
          <p:cNvGrpSpPr>
            <a:grpSpLocks/>
          </p:cNvGrpSpPr>
          <p:nvPr/>
        </p:nvGrpSpPr>
        <p:grpSpPr bwMode="auto">
          <a:xfrm>
            <a:off x="9205913" y="2963863"/>
            <a:ext cx="2981325" cy="3208337"/>
            <a:chOff x="5799" y="1867"/>
            <a:chExt cx="1878" cy="2021"/>
          </a:xfrm>
        </p:grpSpPr>
        <p:cxnSp>
          <p:nvCxnSpPr>
            <p:cNvPr id="1026" name="AutoShape 2">
              <a:extLst>
                <a:ext uri="{FF2B5EF4-FFF2-40B4-BE49-F238E27FC236}">
                  <a16:creationId xmlns:a16="http://schemas.microsoft.com/office/drawing/2014/main" id="{0C150CCA-041C-F4C5-462E-9F937C69A705}"/>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7" name="AutoShape 3">
              <a:extLst>
                <a:ext uri="{FF2B5EF4-FFF2-40B4-BE49-F238E27FC236}">
                  <a16:creationId xmlns:a16="http://schemas.microsoft.com/office/drawing/2014/main" id="{16F7940F-7CC8-83D4-646A-511E4DEAAD6F}"/>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8" name="AutoShape 4">
              <a:extLst>
                <a:ext uri="{FF2B5EF4-FFF2-40B4-BE49-F238E27FC236}">
                  <a16:creationId xmlns:a16="http://schemas.microsoft.com/office/drawing/2014/main" id="{6A8C356F-C745-2736-3A8B-FB085D0C7F4B}"/>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9" name="AutoShape 5">
              <a:extLst>
                <a:ext uri="{FF2B5EF4-FFF2-40B4-BE49-F238E27FC236}">
                  <a16:creationId xmlns:a16="http://schemas.microsoft.com/office/drawing/2014/main" id="{F10E07E6-7E07-500B-BF16-7B5A2B79ECE8}"/>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0" name="AutoShape 6">
              <a:extLst>
                <a:ext uri="{FF2B5EF4-FFF2-40B4-BE49-F238E27FC236}">
                  <a16:creationId xmlns:a16="http://schemas.microsoft.com/office/drawing/2014/main" id="{6CFE2BA3-FDCA-5C73-2BBB-FFF6067FC8FD}"/>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031" name="AutoShape 7">
            <a:extLst>
              <a:ext uri="{FF2B5EF4-FFF2-40B4-BE49-F238E27FC236}">
                <a16:creationId xmlns:a16="http://schemas.microsoft.com/office/drawing/2014/main" id="{1A6FF270-FDE8-5AB2-A733-2609ED6A0E48}"/>
              </a:ext>
            </a:extLst>
          </p:cNvPr>
          <p:cNvCxnSpPr>
            <a:cxnSpLocks noChangeShapeType="1"/>
          </p:cNvCxnSpPr>
          <p:nvPr/>
        </p:nvCxnSpPr>
        <p:spPr bwMode="auto">
          <a:xfrm flipH="1">
            <a:off x="8228013" y="7938"/>
            <a:ext cx="3810000" cy="3811587"/>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2" name="AutoShape 8">
            <a:extLst>
              <a:ext uri="{FF2B5EF4-FFF2-40B4-BE49-F238E27FC236}">
                <a16:creationId xmlns:a16="http://schemas.microsoft.com/office/drawing/2014/main" id="{008C1518-95A1-804D-EDBA-3B5D9FCBA986}"/>
              </a:ext>
            </a:extLst>
          </p:cNvPr>
          <p:cNvCxnSpPr>
            <a:cxnSpLocks noChangeShapeType="1"/>
          </p:cNvCxnSpPr>
          <p:nvPr/>
        </p:nvCxnSpPr>
        <p:spPr bwMode="auto">
          <a:xfrm flipH="1">
            <a:off x="6108700" y="92075"/>
            <a:ext cx="6080125" cy="6081713"/>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3" name="AutoShape 9">
            <a:extLst>
              <a:ext uri="{FF2B5EF4-FFF2-40B4-BE49-F238E27FC236}">
                <a16:creationId xmlns:a16="http://schemas.microsoft.com/office/drawing/2014/main" id="{CDA6ADCB-AC64-C316-897A-F1EE22C9C2BA}"/>
              </a:ext>
            </a:extLst>
          </p:cNvPr>
          <p:cNvCxnSpPr>
            <a:cxnSpLocks noChangeShapeType="1"/>
          </p:cNvCxnSpPr>
          <p:nvPr/>
        </p:nvCxnSpPr>
        <p:spPr bwMode="auto">
          <a:xfrm flipH="1">
            <a:off x="7235825" y="228600"/>
            <a:ext cx="4953000" cy="4954588"/>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4" name="AutoShape 10">
            <a:extLst>
              <a:ext uri="{FF2B5EF4-FFF2-40B4-BE49-F238E27FC236}">
                <a16:creationId xmlns:a16="http://schemas.microsoft.com/office/drawing/2014/main" id="{0E23429F-C8C6-BEC0-BA7D-AC4BD75F5DCF}"/>
              </a:ext>
            </a:extLst>
          </p:cNvPr>
          <p:cNvCxnSpPr>
            <a:cxnSpLocks noChangeShapeType="1"/>
          </p:cNvCxnSpPr>
          <p:nvPr/>
        </p:nvCxnSpPr>
        <p:spPr bwMode="auto">
          <a:xfrm flipH="1">
            <a:off x="7335838" y="31750"/>
            <a:ext cx="4852987" cy="4854575"/>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5" name="AutoShape 11">
            <a:extLst>
              <a:ext uri="{FF2B5EF4-FFF2-40B4-BE49-F238E27FC236}">
                <a16:creationId xmlns:a16="http://schemas.microsoft.com/office/drawing/2014/main" id="{6C46F53D-57A0-B0F5-1BDE-EEA2C591E01A}"/>
              </a:ext>
            </a:extLst>
          </p:cNvPr>
          <p:cNvCxnSpPr>
            <a:cxnSpLocks noChangeShapeType="1"/>
          </p:cNvCxnSpPr>
          <p:nvPr/>
        </p:nvCxnSpPr>
        <p:spPr bwMode="auto">
          <a:xfrm flipH="1">
            <a:off x="7845425" y="609600"/>
            <a:ext cx="4343400" cy="4344988"/>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36" name="Rectangle 12">
            <a:extLst>
              <a:ext uri="{FF2B5EF4-FFF2-40B4-BE49-F238E27FC236}">
                <a16:creationId xmlns:a16="http://schemas.microsoft.com/office/drawing/2014/main" id="{C032D94D-EE65-0252-450A-F09DEA23829E}"/>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37" name="Rectangle 13">
            <a:extLst>
              <a:ext uri="{FF2B5EF4-FFF2-40B4-BE49-F238E27FC236}">
                <a16:creationId xmlns:a16="http://schemas.microsoft.com/office/drawing/2014/main" id="{157D110F-13B0-898E-2B45-7A100C1BEE58}"/>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38" name="Rectangle 14">
            <a:extLst>
              <a:ext uri="{FF2B5EF4-FFF2-40B4-BE49-F238E27FC236}">
                <a16:creationId xmlns:a16="http://schemas.microsoft.com/office/drawing/2014/main" id="{0C1EF61D-8593-C2B2-462D-3E0CAC2E770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B8CECF0-9A90-48E0-A7F4-7329FEB2F61D}" type="slidenum">
              <a:rPr lang="hu-HU" altLang="hu-HU"/>
              <a:pPr/>
              <a:t>‹#›</a:t>
            </a:fld>
            <a:endParaRPr lang="hu-HU" altLang="hu-HU"/>
          </a:p>
        </p:txBody>
      </p:sp>
      <p:sp>
        <p:nvSpPr>
          <p:cNvPr id="1039" name="Rectangle 15">
            <a:extLst>
              <a:ext uri="{FF2B5EF4-FFF2-40B4-BE49-F238E27FC236}">
                <a16:creationId xmlns:a16="http://schemas.microsoft.com/office/drawing/2014/main" id="{19CC972F-0C36-5535-E950-26328EF9284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40" name="Rectangle 16">
            <a:extLst>
              <a:ext uri="{FF2B5EF4-FFF2-40B4-BE49-F238E27FC236}">
                <a16:creationId xmlns:a16="http://schemas.microsoft.com/office/drawing/2014/main" id="{229C0B59-477F-714C-4B3F-92B7E07DFE7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1469525648"/>
      </p:ext>
    </p:extLst>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8433" name="Group 1">
            <a:extLst>
              <a:ext uri="{FF2B5EF4-FFF2-40B4-BE49-F238E27FC236}">
                <a16:creationId xmlns:a16="http://schemas.microsoft.com/office/drawing/2014/main" id="{E2467E70-3E3D-4374-A0B8-757F66335309}"/>
              </a:ext>
            </a:extLst>
          </p:cNvPr>
          <p:cNvGrpSpPr>
            <a:grpSpLocks/>
          </p:cNvGrpSpPr>
          <p:nvPr/>
        </p:nvGrpSpPr>
        <p:grpSpPr bwMode="auto">
          <a:xfrm>
            <a:off x="9205913" y="2963863"/>
            <a:ext cx="2981325" cy="3208337"/>
            <a:chOff x="5799" y="1867"/>
            <a:chExt cx="1878" cy="2021"/>
          </a:xfrm>
        </p:grpSpPr>
        <p:cxnSp>
          <p:nvCxnSpPr>
            <p:cNvPr id="18434" name="AutoShape 2">
              <a:extLst>
                <a:ext uri="{FF2B5EF4-FFF2-40B4-BE49-F238E27FC236}">
                  <a16:creationId xmlns:a16="http://schemas.microsoft.com/office/drawing/2014/main" id="{3ACADF97-3FE4-BE6A-4801-FC4ED36F3299}"/>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5" name="AutoShape 3">
              <a:extLst>
                <a:ext uri="{FF2B5EF4-FFF2-40B4-BE49-F238E27FC236}">
                  <a16:creationId xmlns:a16="http://schemas.microsoft.com/office/drawing/2014/main" id="{0E539C18-9FEC-02CB-06AC-922471A8D9E6}"/>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6" name="AutoShape 4">
              <a:extLst>
                <a:ext uri="{FF2B5EF4-FFF2-40B4-BE49-F238E27FC236}">
                  <a16:creationId xmlns:a16="http://schemas.microsoft.com/office/drawing/2014/main" id="{377F3A97-E791-4C07-03B5-DAD73E50F528}"/>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5">
              <a:extLst>
                <a:ext uri="{FF2B5EF4-FFF2-40B4-BE49-F238E27FC236}">
                  <a16:creationId xmlns:a16="http://schemas.microsoft.com/office/drawing/2014/main" id="{EC7E6CE3-E7BA-7507-0159-B171E3D28462}"/>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6">
              <a:extLst>
                <a:ext uri="{FF2B5EF4-FFF2-40B4-BE49-F238E27FC236}">
                  <a16:creationId xmlns:a16="http://schemas.microsoft.com/office/drawing/2014/main" id="{FC0536B9-0B49-44C0-2B7C-5A20B26E63F1}"/>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8439" name="Rectangle 7">
            <a:extLst>
              <a:ext uri="{FF2B5EF4-FFF2-40B4-BE49-F238E27FC236}">
                <a16:creationId xmlns:a16="http://schemas.microsoft.com/office/drawing/2014/main" id="{C27DE733-9C27-1DCD-F5D0-35B1A3DE9B9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8440" name="Rectangle 8">
            <a:extLst>
              <a:ext uri="{FF2B5EF4-FFF2-40B4-BE49-F238E27FC236}">
                <a16:creationId xmlns:a16="http://schemas.microsoft.com/office/drawing/2014/main" id="{9DCD0481-38ED-34EB-A7E4-143D77D14C67}"/>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8441" name="Rectangle 9">
            <a:extLst>
              <a:ext uri="{FF2B5EF4-FFF2-40B4-BE49-F238E27FC236}">
                <a16:creationId xmlns:a16="http://schemas.microsoft.com/office/drawing/2014/main" id="{73B92B60-B639-5E04-E324-F3AAC4C59E16}"/>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8442" name="Rectangle 10">
            <a:extLst>
              <a:ext uri="{FF2B5EF4-FFF2-40B4-BE49-F238E27FC236}">
                <a16:creationId xmlns:a16="http://schemas.microsoft.com/office/drawing/2014/main" id="{4B549C3B-843D-9679-9A99-989B45F37C8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A42F0A76-4454-4359-911B-CE0B656258AD}" type="slidenum">
              <a:rPr lang="hu-HU" altLang="hu-HU"/>
              <a:pPr/>
              <a:t>‹#›</a:t>
            </a:fld>
            <a:endParaRPr lang="hu-HU" altLang="hu-HU"/>
          </a:p>
        </p:txBody>
      </p:sp>
      <p:sp>
        <p:nvSpPr>
          <p:cNvPr id="18443" name="Rectangle 11">
            <a:extLst>
              <a:ext uri="{FF2B5EF4-FFF2-40B4-BE49-F238E27FC236}">
                <a16:creationId xmlns:a16="http://schemas.microsoft.com/office/drawing/2014/main" id="{1090B23A-D373-526C-5DD4-43C961F6B998}"/>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extLst>
      <p:ext uri="{BB962C8B-B14F-4D97-AF65-F5344CB8AC3E}">
        <p14:creationId xmlns:p14="http://schemas.microsoft.com/office/powerpoint/2010/main" val="3474110018"/>
      </p:ext>
    </p:extLst>
  </p:cSld>
  <p:clrMap bg1="lt1" tx1="dk1" bg2="lt2" tx2="dk2" accent1="accent1" accent2="accent2" accent3="accent3" accent4="accent4" accent5="accent5" accent6="accent6" hlink="hlink" folHlink="folHlink"/>
  <p:sldLayoutIdLst>
    <p:sldLayoutId id="2147483683"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9457" name="Group 1">
            <a:extLst>
              <a:ext uri="{FF2B5EF4-FFF2-40B4-BE49-F238E27FC236}">
                <a16:creationId xmlns:a16="http://schemas.microsoft.com/office/drawing/2014/main" id="{708F6356-543D-6C72-AC45-C9DC06555FDD}"/>
              </a:ext>
            </a:extLst>
          </p:cNvPr>
          <p:cNvGrpSpPr>
            <a:grpSpLocks/>
          </p:cNvGrpSpPr>
          <p:nvPr/>
        </p:nvGrpSpPr>
        <p:grpSpPr bwMode="auto">
          <a:xfrm>
            <a:off x="9205913" y="2963863"/>
            <a:ext cx="2981325" cy="3208337"/>
            <a:chOff x="5799" y="1867"/>
            <a:chExt cx="1878" cy="2021"/>
          </a:xfrm>
        </p:grpSpPr>
        <p:cxnSp>
          <p:nvCxnSpPr>
            <p:cNvPr id="19458" name="AutoShape 2">
              <a:extLst>
                <a:ext uri="{FF2B5EF4-FFF2-40B4-BE49-F238E27FC236}">
                  <a16:creationId xmlns:a16="http://schemas.microsoft.com/office/drawing/2014/main" id="{F1EEE81D-10F3-9B4B-CEB5-8865EEF7BA21}"/>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59" name="AutoShape 3">
              <a:extLst>
                <a:ext uri="{FF2B5EF4-FFF2-40B4-BE49-F238E27FC236}">
                  <a16:creationId xmlns:a16="http://schemas.microsoft.com/office/drawing/2014/main" id="{42639B70-A379-2B96-E545-E0FDC335EB14}"/>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0" name="AutoShape 4">
              <a:extLst>
                <a:ext uri="{FF2B5EF4-FFF2-40B4-BE49-F238E27FC236}">
                  <a16:creationId xmlns:a16="http://schemas.microsoft.com/office/drawing/2014/main" id="{341D9DE4-C8AF-D907-C6AB-1911935AB3C3}"/>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1" name="AutoShape 5">
              <a:extLst>
                <a:ext uri="{FF2B5EF4-FFF2-40B4-BE49-F238E27FC236}">
                  <a16:creationId xmlns:a16="http://schemas.microsoft.com/office/drawing/2014/main" id="{E50CB59C-3265-CFFC-0065-AD01394633FA}"/>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2" name="AutoShape 6">
              <a:extLst>
                <a:ext uri="{FF2B5EF4-FFF2-40B4-BE49-F238E27FC236}">
                  <a16:creationId xmlns:a16="http://schemas.microsoft.com/office/drawing/2014/main" id="{74F78C5C-CF87-6067-0081-392589DE82AA}"/>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9463" name="Rectangle 7">
            <a:extLst>
              <a:ext uri="{FF2B5EF4-FFF2-40B4-BE49-F238E27FC236}">
                <a16:creationId xmlns:a16="http://schemas.microsoft.com/office/drawing/2014/main" id="{09382492-3036-A8C9-64BB-42C6B72A95BF}"/>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4" name="Rectangle 8">
            <a:extLst>
              <a:ext uri="{FF2B5EF4-FFF2-40B4-BE49-F238E27FC236}">
                <a16:creationId xmlns:a16="http://schemas.microsoft.com/office/drawing/2014/main" id="{4D96D596-10F7-5B5F-6905-D50D3BC46AF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007067B8-BD0B-49B6-AE7A-C84CB227445D}" type="slidenum">
              <a:rPr lang="hu-HU" altLang="hu-HU"/>
              <a:pPr/>
              <a:t>‹#›</a:t>
            </a:fld>
            <a:endParaRPr lang="hu-HU" altLang="hu-HU"/>
          </a:p>
        </p:txBody>
      </p:sp>
      <p:sp>
        <p:nvSpPr>
          <p:cNvPr id="19465" name="Rectangle 9">
            <a:extLst>
              <a:ext uri="{FF2B5EF4-FFF2-40B4-BE49-F238E27FC236}">
                <a16:creationId xmlns:a16="http://schemas.microsoft.com/office/drawing/2014/main" id="{ADCD1B9E-78A9-3E16-4525-54B816D21142}"/>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6" name="Rectangle 10">
            <a:extLst>
              <a:ext uri="{FF2B5EF4-FFF2-40B4-BE49-F238E27FC236}">
                <a16:creationId xmlns:a16="http://schemas.microsoft.com/office/drawing/2014/main" id="{2B7497E8-4B0D-CFE8-21C6-6CA9C728C69B}"/>
              </a:ext>
            </a:extLst>
          </p:cNvPr>
          <p:cNvSpPr>
            <a:spLocks noGrp="1" noChangeArrowheads="1"/>
          </p:cNvSpPr>
          <p:nvPr>
            <p:ph type="title"/>
          </p:nvPr>
        </p:nvSpPr>
        <p:spPr bwMode="auto">
          <a:xfrm>
            <a:off x="609600" y="273050"/>
            <a:ext cx="109712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9467" name="Rectangle 11">
            <a:extLst>
              <a:ext uri="{FF2B5EF4-FFF2-40B4-BE49-F238E27FC236}">
                <a16:creationId xmlns:a16="http://schemas.microsoft.com/office/drawing/2014/main" id="{7BC08FEF-5376-00DA-D86D-3D7BC48F420A}"/>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2626575582"/>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4/9/2025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773533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3.jpg"/><Relationship Id="rId5" Type="http://schemas.openxmlformats.org/officeDocument/2006/relationships/hyperlink" Target="http://fomix.hu/aladar/valto.html" TargetMode="External"/><Relationship Id="rId4" Type="http://schemas.openxmlformats.org/officeDocument/2006/relationships/hyperlink" Target="https://github.com/lukrecia602/projec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hyperlink" Target="http://fomix.hu/aladar/valto.html"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hyperlink" Target="http://azenhazam.mywire.org:8800/" TargetMode="External"/><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cím 2">
            <a:extLst>
              <a:ext uri="{FF2B5EF4-FFF2-40B4-BE49-F238E27FC236}">
                <a16:creationId xmlns:a16="http://schemas.microsoft.com/office/drawing/2014/main" id="{AC77DA40-F8CF-79B0-DAD2-771D5CC30CED}"/>
              </a:ext>
            </a:extLst>
          </p:cNvPr>
          <p:cNvSpPr>
            <a:spLocks noGrp="1"/>
          </p:cNvSpPr>
          <p:nvPr>
            <p:ph type="subTitle" idx="1"/>
          </p:nvPr>
        </p:nvSpPr>
        <p:spPr>
          <a:xfrm>
            <a:off x="1170432" y="3602038"/>
            <a:ext cx="9144000" cy="649922"/>
          </a:xfrm>
        </p:spPr>
        <p:txBody>
          <a:bodyPr>
            <a:normAutofit/>
          </a:bodyPr>
          <a:lstStyle/>
          <a:p>
            <a:r>
              <a:rPr lang="hu-HU" sz="2000" dirty="0">
                <a:solidFill>
                  <a:schemeClr val="tx1"/>
                </a:solidFill>
              </a:rPr>
              <a:t>Tóth Sándorné</a:t>
            </a:r>
          </a:p>
        </p:txBody>
      </p:sp>
      <p:sp>
        <p:nvSpPr>
          <p:cNvPr id="5" name="Szövegdoboz 4">
            <a:extLst>
              <a:ext uri="{FF2B5EF4-FFF2-40B4-BE49-F238E27FC236}">
                <a16:creationId xmlns:a16="http://schemas.microsoft.com/office/drawing/2014/main" id="{A1BE50EF-3A6D-761D-4D03-E0F21A29FA55}"/>
              </a:ext>
            </a:extLst>
          </p:cNvPr>
          <p:cNvSpPr txBox="1"/>
          <p:nvPr/>
        </p:nvSpPr>
        <p:spPr>
          <a:xfrm>
            <a:off x="1170432" y="2217043"/>
            <a:ext cx="7260336" cy="1384995"/>
          </a:xfrm>
          <a:prstGeom prst="rect">
            <a:avLst/>
          </a:prstGeom>
          <a:noFill/>
        </p:spPr>
        <p:txBody>
          <a:bodyPr wrap="square" rtlCol="0">
            <a:spAutoFit/>
          </a:bodyPr>
          <a:lstStyle/>
          <a:p>
            <a:r>
              <a:rPr lang="hu-HU" sz="4800" dirty="0"/>
              <a:t>Valutaváltó</a:t>
            </a:r>
          </a:p>
          <a:p>
            <a:r>
              <a:rPr lang="hu-HU" sz="3600" dirty="0"/>
              <a:t>Projektfeladat</a:t>
            </a:r>
          </a:p>
        </p:txBody>
      </p:sp>
    </p:spTree>
    <p:extLst>
      <p:ext uri="{BB962C8B-B14F-4D97-AF65-F5344CB8AC3E}">
        <p14:creationId xmlns:p14="http://schemas.microsoft.com/office/powerpoint/2010/main" val="257668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1C917A-D57B-4F93-BD9A-43294F7A6FC9}"/>
              </a:ext>
            </a:extLst>
          </p:cNvPr>
          <p:cNvSpPr>
            <a:spLocks noGrp="1"/>
          </p:cNvSpPr>
          <p:nvPr>
            <p:ph type="title"/>
          </p:nvPr>
        </p:nvSpPr>
        <p:spPr/>
        <p:txBody>
          <a:bodyPr/>
          <a:lstStyle/>
          <a:p>
            <a:r>
              <a:rPr lang="hu-HU" dirty="0"/>
              <a:t>Felhasználókezelés</a:t>
            </a:r>
          </a:p>
        </p:txBody>
      </p:sp>
      <p:sp>
        <p:nvSpPr>
          <p:cNvPr id="3" name="Tartalom helye 2">
            <a:extLst>
              <a:ext uri="{FF2B5EF4-FFF2-40B4-BE49-F238E27FC236}">
                <a16:creationId xmlns:a16="http://schemas.microsoft.com/office/drawing/2014/main" id="{34CC0066-ADB5-45AC-B64E-AF4E45230A7E}"/>
              </a:ext>
            </a:extLst>
          </p:cNvPr>
          <p:cNvSpPr>
            <a:spLocks noGrp="1"/>
          </p:cNvSpPr>
          <p:nvPr>
            <p:ph type="body" sz="half" idx="2"/>
          </p:nvPr>
        </p:nvSpPr>
        <p:spPr/>
        <p:txBody>
          <a:bodyPr/>
          <a:lstStyle/>
          <a:p>
            <a:r>
              <a:rPr lang="hu-HU" dirty="0"/>
              <a:t>- 4 alapvető rész került beépítésre.</a:t>
            </a:r>
          </a:p>
          <a:p>
            <a:r>
              <a:rPr lang="hu-HU" dirty="0"/>
              <a:t>- Regisztráció, Bejelentkezés, Kijelentkezés,  Felhasználó törlése.</a:t>
            </a:r>
          </a:p>
          <a:p>
            <a:r>
              <a:rPr lang="hu-HU" dirty="0"/>
              <a:t>- Az felhasználó azonosítását a </a:t>
            </a:r>
            <a:r>
              <a:rPr lang="hu-HU" dirty="0" err="1"/>
              <a:t>django</a:t>
            </a:r>
            <a:r>
              <a:rPr lang="hu-HU" dirty="0"/>
              <a:t> beépített </a:t>
            </a:r>
            <a:r>
              <a:rPr lang="hu-HU" dirty="0" err="1"/>
              <a:t>authentication</a:t>
            </a:r>
            <a:r>
              <a:rPr lang="hu-HU" dirty="0"/>
              <a:t> osztálya végzi.</a:t>
            </a:r>
          </a:p>
        </p:txBody>
      </p:sp>
      <p:pic>
        <p:nvPicPr>
          <p:cNvPr id="21" name="Kép 20">
            <a:extLst>
              <a:ext uri="{FF2B5EF4-FFF2-40B4-BE49-F238E27FC236}">
                <a16:creationId xmlns:a16="http://schemas.microsoft.com/office/drawing/2014/main" id="{A0851B30-F300-4919-8B5D-307684505170}"/>
              </a:ext>
            </a:extLst>
          </p:cNvPr>
          <p:cNvPicPr>
            <a:picLocks noChangeAspect="1"/>
          </p:cNvPicPr>
          <p:nvPr/>
        </p:nvPicPr>
        <p:blipFill>
          <a:blip r:embed="rId2"/>
          <a:stretch>
            <a:fillRect/>
          </a:stretch>
        </p:blipFill>
        <p:spPr>
          <a:xfrm>
            <a:off x="377477" y="1196484"/>
            <a:ext cx="4254689" cy="2788631"/>
          </a:xfrm>
          <a:prstGeom prst="rect">
            <a:avLst/>
          </a:prstGeom>
          <a:effectLst>
            <a:outerShdw blurRad="50800" dist="50800" dir="5400000" algn="ctr" rotWithShape="0">
              <a:srgbClr val="000000">
                <a:alpha val="98000"/>
              </a:srgbClr>
            </a:outerShdw>
          </a:effectLst>
        </p:spPr>
      </p:pic>
      <p:pic>
        <p:nvPicPr>
          <p:cNvPr id="23" name="Kép 22">
            <a:extLst>
              <a:ext uri="{FF2B5EF4-FFF2-40B4-BE49-F238E27FC236}">
                <a16:creationId xmlns:a16="http://schemas.microsoft.com/office/drawing/2014/main" id="{AC3378E6-FFB3-4864-AB78-B88D62AF22B9}"/>
              </a:ext>
            </a:extLst>
          </p:cNvPr>
          <p:cNvPicPr>
            <a:picLocks noChangeAspect="1"/>
          </p:cNvPicPr>
          <p:nvPr/>
        </p:nvPicPr>
        <p:blipFill>
          <a:blip r:embed="rId3"/>
          <a:stretch>
            <a:fillRect/>
          </a:stretch>
        </p:blipFill>
        <p:spPr>
          <a:xfrm>
            <a:off x="377477" y="4222521"/>
            <a:ext cx="4254689" cy="1206955"/>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367389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2A8B735-D1AD-4EB7-9E9B-7876BA2E1945}"/>
              </a:ext>
            </a:extLst>
          </p:cNvPr>
          <p:cNvSpPr>
            <a:spLocks noGrp="1"/>
          </p:cNvSpPr>
          <p:nvPr>
            <p:ph type="title"/>
          </p:nvPr>
        </p:nvSpPr>
        <p:spPr/>
        <p:txBody>
          <a:bodyPr/>
          <a:lstStyle/>
          <a:p>
            <a:r>
              <a:rPr lang="hu-HU" dirty="0"/>
              <a:t>Exchange</a:t>
            </a:r>
          </a:p>
        </p:txBody>
      </p:sp>
      <p:sp>
        <p:nvSpPr>
          <p:cNvPr id="3" name="Tartalom helye 2">
            <a:extLst>
              <a:ext uri="{FF2B5EF4-FFF2-40B4-BE49-F238E27FC236}">
                <a16:creationId xmlns:a16="http://schemas.microsoft.com/office/drawing/2014/main" id="{B4A14D84-3733-4AB4-9851-2106AA6E4439}"/>
              </a:ext>
            </a:extLst>
          </p:cNvPr>
          <p:cNvSpPr>
            <a:spLocks noGrp="1"/>
          </p:cNvSpPr>
          <p:nvPr>
            <p:ph type="body" sz="half" idx="2"/>
          </p:nvPr>
        </p:nvSpPr>
        <p:spPr/>
        <p:txBody>
          <a:bodyPr/>
          <a:lstStyle/>
          <a:p>
            <a:r>
              <a:rPr lang="hu-HU" dirty="0"/>
              <a:t>- 3 </a:t>
            </a:r>
            <a:r>
              <a:rPr lang="hu-HU" dirty="0" err="1"/>
              <a:t>data</a:t>
            </a:r>
            <a:r>
              <a:rPr lang="hu-HU" dirty="0"/>
              <a:t> </a:t>
            </a:r>
            <a:r>
              <a:rPr lang="hu-HU" dirty="0" err="1"/>
              <a:t>required</a:t>
            </a:r>
            <a:r>
              <a:rPr lang="hu-HU" dirty="0"/>
              <a:t>, </a:t>
            </a:r>
            <a:r>
              <a:rPr lang="hu-HU" dirty="0" err="1"/>
              <a:t>amount</a:t>
            </a:r>
            <a:r>
              <a:rPr lang="hu-HU" dirty="0"/>
              <a:t>, 2 </a:t>
            </a:r>
            <a:r>
              <a:rPr lang="hu-HU" dirty="0" err="1"/>
              <a:t>currencies</a:t>
            </a:r>
            <a:r>
              <a:rPr lang="hu-HU" dirty="0"/>
              <a:t>.</a:t>
            </a:r>
          </a:p>
          <a:p>
            <a:r>
              <a:rPr lang="hu-HU" dirty="0"/>
              <a:t>- </a:t>
            </a:r>
            <a:r>
              <a:rPr lang="hu-HU" dirty="0" err="1"/>
              <a:t>After</a:t>
            </a:r>
            <a:r>
              <a:rPr lang="hu-HU" dirty="0"/>
              <a:t> </a:t>
            </a:r>
            <a:r>
              <a:rPr lang="hu-HU" dirty="0" err="1"/>
              <a:t>clicking</a:t>
            </a:r>
            <a:r>
              <a:rPr lang="hu-HU" dirty="0"/>
              <a:t>, </a:t>
            </a:r>
            <a:r>
              <a:rPr lang="hu-HU" dirty="0" err="1"/>
              <a:t>you</a:t>
            </a:r>
            <a:r>
              <a:rPr lang="hu-HU" dirty="0"/>
              <a:t> </a:t>
            </a:r>
            <a:r>
              <a:rPr lang="hu-HU" dirty="0" err="1"/>
              <a:t>can</a:t>
            </a:r>
            <a:r>
              <a:rPr lang="hu-HU" dirty="0"/>
              <a:t> </a:t>
            </a:r>
            <a:r>
              <a:rPr lang="hu-HU" dirty="0" err="1"/>
              <a:t>see</a:t>
            </a:r>
            <a:r>
              <a:rPr lang="hu-HU" dirty="0"/>
              <a:t> </a:t>
            </a:r>
            <a:r>
              <a:rPr lang="hu-HU" dirty="0" err="1"/>
              <a:t>the</a:t>
            </a:r>
            <a:r>
              <a:rPr lang="hu-HU" dirty="0"/>
              <a:t> </a:t>
            </a:r>
            <a:r>
              <a:rPr lang="hu-HU" dirty="0" err="1"/>
              <a:t>result</a:t>
            </a:r>
            <a:r>
              <a:rPr lang="hu-HU" dirty="0"/>
              <a:t> of </a:t>
            </a:r>
            <a:r>
              <a:rPr lang="hu-HU" dirty="0" err="1"/>
              <a:t>exchange</a:t>
            </a:r>
            <a:r>
              <a:rPr lang="hu-HU" dirty="0"/>
              <a:t> and </a:t>
            </a:r>
            <a:r>
              <a:rPr lang="hu-HU" dirty="0" err="1"/>
              <a:t>the</a:t>
            </a:r>
            <a:r>
              <a:rPr lang="hu-HU" dirty="0"/>
              <a:t> </a:t>
            </a:r>
            <a:r>
              <a:rPr lang="hu-HU" dirty="0" err="1"/>
              <a:t>fee</a:t>
            </a:r>
            <a:r>
              <a:rPr lang="hu-HU" dirty="0"/>
              <a:t> of </a:t>
            </a:r>
            <a:r>
              <a:rPr lang="hu-HU" dirty="0" err="1"/>
              <a:t>exchange</a:t>
            </a:r>
            <a:r>
              <a:rPr lang="hu-HU" dirty="0"/>
              <a:t> in HUF.</a:t>
            </a:r>
          </a:p>
          <a:p>
            <a:r>
              <a:rPr lang="hu-HU" dirty="0"/>
              <a:t>- The </a:t>
            </a:r>
            <a:r>
              <a:rPr lang="hu-HU" dirty="0" err="1"/>
              <a:t>data</a:t>
            </a:r>
            <a:r>
              <a:rPr lang="hu-HU" dirty="0"/>
              <a:t> is </a:t>
            </a:r>
            <a:r>
              <a:rPr lang="hu-HU" dirty="0" err="1"/>
              <a:t>processed</a:t>
            </a:r>
            <a:r>
              <a:rPr lang="hu-HU" dirty="0"/>
              <a:t> in </a:t>
            </a:r>
            <a:r>
              <a:rPr lang="hu-HU" dirty="0" err="1"/>
              <a:t>the</a:t>
            </a:r>
            <a:r>
              <a:rPr lang="hu-HU" dirty="0"/>
              <a:t> backend </a:t>
            </a:r>
            <a:r>
              <a:rPr lang="hu-HU" dirty="0" err="1"/>
              <a:t>system</a:t>
            </a:r>
            <a:r>
              <a:rPr lang="hu-HU" dirty="0"/>
              <a:t>.</a:t>
            </a:r>
          </a:p>
          <a:p>
            <a:r>
              <a:rPr lang="hu-HU" dirty="0"/>
              <a:t>- </a:t>
            </a:r>
            <a:r>
              <a:rPr lang="hu-HU" dirty="0" err="1"/>
              <a:t>With</a:t>
            </a:r>
            <a:r>
              <a:rPr lang="hu-HU" dirty="0"/>
              <a:t> </a:t>
            </a:r>
            <a:r>
              <a:rPr lang="hu-HU" dirty="0" err="1"/>
              <a:t>official</a:t>
            </a:r>
            <a:r>
              <a:rPr lang="hu-HU" dirty="0"/>
              <a:t> and </a:t>
            </a:r>
            <a:r>
              <a:rPr lang="hu-HU" dirty="0" err="1"/>
              <a:t>up-to-date</a:t>
            </a:r>
            <a:r>
              <a:rPr lang="hu-HU" dirty="0"/>
              <a:t> MNB </a:t>
            </a:r>
            <a:r>
              <a:rPr lang="hu-HU" dirty="0" err="1"/>
              <a:t>financial</a:t>
            </a:r>
            <a:r>
              <a:rPr lang="hu-HU" dirty="0"/>
              <a:t> </a:t>
            </a:r>
            <a:r>
              <a:rPr lang="hu-HU" dirty="0" err="1"/>
              <a:t>data</a:t>
            </a:r>
            <a:r>
              <a:rPr lang="hu-HU" dirty="0"/>
              <a:t>.</a:t>
            </a:r>
          </a:p>
        </p:txBody>
      </p:sp>
      <p:pic>
        <p:nvPicPr>
          <p:cNvPr id="15" name="Kép 14">
            <a:extLst>
              <a:ext uri="{FF2B5EF4-FFF2-40B4-BE49-F238E27FC236}">
                <a16:creationId xmlns:a16="http://schemas.microsoft.com/office/drawing/2014/main" id="{28F0CD78-7AF9-42C7-AF0B-4E33D5898054}"/>
              </a:ext>
            </a:extLst>
          </p:cNvPr>
          <p:cNvPicPr>
            <a:picLocks noChangeAspect="1"/>
          </p:cNvPicPr>
          <p:nvPr/>
        </p:nvPicPr>
        <p:blipFill>
          <a:blip r:embed="rId2"/>
          <a:stretch>
            <a:fillRect/>
          </a:stretch>
        </p:blipFill>
        <p:spPr>
          <a:xfrm>
            <a:off x="193039" y="206403"/>
            <a:ext cx="4447580" cy="2918317"/>
          </a:xfrm>
          <a:prstGeom prst="rect">
            <a:avLst/>
          </a:prstGeom>
          <a:effectLst>
            <a:outerShdw blurRad="50800" dist="50800" dir="5400000" algn="ctr" rotWithShape="0">
              <a:srgbClr val="000000">
                <a:alpha val="98000"/>
              </a:srgbClr>
            </a:outerShdw>
          </a:effectLst>
        </p:spPr>
      </p:pic>
      <p:pic>
        <p:nvPicPr>
          <p:cNvPr id="25" name="Kép 24">
            <a:extLst>
              <a:ext uri="{FF2B5EF4-FFF2-40B4-BE49-F238E27FC236}">
                <a16:creationId xmlns:a16="http://schemas.microsoft.com/office/drawing/2014/main" id="{B3797CC3-AB3D-46BC-95EF-700D03AE648A}"/>
              </a:ext>
            </a:extLst>
          </p:cNvPr>
          <p:cNvPicPr>
            <a:picLocks noChangeAspect="1"/>
          </p:cNvPicPr>
          <p:nvPr/>
        </p:nvPicPr>
        <p:blipFill>
          <a:blip r:embed="rId3"/>
          <a:stretch>
            <a:fillRect/>
          </a:stretch>
        </p:blipFill>
        <p:spPr>
          <a:xfrm>
            <a:off x="193039" y="3368392"/>
            <a:ext cx="3037841" cy="3283205"/>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77407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52F40A9-6570-4E17-9C9C-5AFEB6779825}"/>
              </a:ext>
            </a:extLst>
          </p:cNvPr>
          <p:cNvSpPr>
            <a:spLocks noGrp="1"/>
          </p:cNvSpPr>
          <p:nvPr>
            <p:ph type="title"/>
          </p:nvPr>
        </p:nvSpPr>
        <p:spPr/>
        <p:txBody>
          <a:bodyPr/>
          <a:lstStyle/>
          <a:p>
            <a:r>
              <a:rPr lang="hu-HU" dirty="0" err="1"/>
              <a:t>Sending</a:t>
            </a:r>
            <a:r>
              <a:rPr lang="hu-HU" dirty="0"/>
              <a:t> </a:t>
            </a:r>
            <a:r>
              <a:rPr lang="hu-HU" dirty="0" err="1"/>
              <a:t>money</a:t>
            </a:r>
            <a:endParaRPr lang="hu-HU" dirty="0"/>
          </a:p>
        </p:txBody>
      </p:sp>
      <p:sp>
        <p:nvSpPr>
          <p:cNvPr id="3" name="Tartalom helye 2">
            <a:extLst>
              <a:ext uri="{FF2B5EF4-FFF2-40B4-BE49-F238E27FC236}">
                <a16:creationId xmlns:a16="http://schemas.microsoft.com/office/drawing/2014/main" id="{C6A7F74E-A630-4F45-8CDA-F0B810849D68}"/>
              </a:ext>
            </a:extLst>
          </p:cNvPr>
          <p:cNvSpPr>
            <a:spLocks noGrp="1"/>
          </p:cNvSpPr>
          <p:nvPr>
            <p:ph type="body" sz="half" idx="2"/>
          </p:nvPr>
        </p:nvSpPr>
        <p:spPr/>
        <p:txBody>
          <a:bodyPr/>
          <a:lstStyle/>
          <a:p>
            <a:r>
              <a:rPr lang="en-US" dirty="0"/>
              <a:t>Only registered users can send money.</a:t>
            </a:r>
          </a:p>
          <a:p>
            <a:r>
              <a:rPr lang="en-US" dirty="0"/>
              <a:t>The name and the account number of the beneficiary are required.</a:t>
            </a:r>
            <a:endParaRPr lang="hu-HU" dirty="0"/>
          </a:p>
        </p:txBody>
      </p:sp>
      <p:pic>
        <p:nvPicPr>
          <p:cNvPr id="10" name="Kép 9">
            <a:extLst>
              <a:ext uri="{FF2B5EF4-FFF2-40B4-BE49-F238E27FC236}">
                <a16:creationId xmlns:a16="http://schemas.microsoft.com/office/drawing/2014/main" id="{BD0F8B3D-1D57-4553-BFA0-64BA47278B60}"/>
              </a:ext>
            </a:extLst>
          </p:cNvPr>
          <p:cNvPicPr>
            <a:picLocks noChangeAspect="1"/>
          </p:cNvPicPr>
          <p:nvPr/>
        </p:nvPicPr>
        <p:blipFill>
          <a:blip r:embed="rId2"/>
          <a:stretch>
            <a:fillRect/>
          </a:stretch>
        </p:blipFill>
        <p:spPr>
          <a:xfrm>
            <a:off x="258807" y="667742"/>
            <a:ext cx="4313191" cy="1808758"/>
          </a:xfrm>
          <a:prstGeom prst="rect">
            <a:avLst/>
          </a:prstGeom>
          <a:effectLst>
            <a:outerShdw blurRad="50800" dist="50800" dir="5400000" algn="ctr" rotWithShape="0">
              <a:srgbClr val="000000">
                <a:alpha val="98000"/>
              </a:srgbClr>
            </a:outerShdw>
          </a:effectLst>
        </p:spPr>
      </p:pic>
      <p:pic>
        <p:nvPicPr>
          <p:cNvPr id="14" name="Kép 13">
            <a:extLst>
              <a:ext uri="{FF2B5EF4-FFF2-40B4-BE49-F238E27FC236}">
                <a16:creationId xmlns:a16="http://schemas.microsoft.com/office/drawing/2014/main" id="{97612BFE-84BA-4423-B9F6-8B08C70C6B40}"/>
              </a:ext>
            </a:extLst>
          </p:cNvPr>
          <p:cNvPicPr>
            <a:picLocks noChangeAspect="1"/>
          </p:cNvPicPr>
          <p:nvPr/>
        </p:nvPicPr>
        <p:blipFill>
          <a:blip r:embed="rId3"/>
          <a:stretch>
            <a:fillRect/>
          </a:stretch>
        </p:blipFill>
        <p:spPr>
          <a:xfrm>
            <a:off x="258807" y="2777066"/>
            <a:ext cx="3033033" cy="3297452"/>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348830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434A53-2B41-4CB1-8594-010C4D6A797A}"/>
              </a:ext>
            </a:extLst>
          </p:cNvPr>
          <p:cNvSpPr>
            <a:spLocks noGrp="1"/>
          </p:cNvSpPr>
          <p:nvPr>
            <p:ph type="title"/>
          </p:nvPr>
        </p:nvSpPr>
        <p:spPr/>
        <p:txBody>
          <a:bodyPr/>
          <a:lstStyle/>
          <a:p>
            <a:r>
              <a:rPr lang="hu-HU" dirty="0" err="1"/>
              <a:t>Transactions</a:t>
            </a:r>
            <a:endParaRPr lang="hu-HU" dirty="0"/>
          </a:p>
        </p:txBody>
      </p:sp>
      <p:sp>
        <p:nvSpPr>
          <p:cNvPr id="3" name="Tartalom helye 2">
            <a:extLst>
              <a:ext uri="{FF2B5EF4-FFF2-40B4-BE49-F238E27FC236}">
                <a16:creationId xmlns:a16="http://schemas.microsoft.com/office/drawing/2014/main" id="{EFA33B9B-FBBB-4A42-A077-AD4885FAA5AF}"/>
              </a:ext>
            </a:extLst>
          </p:cNvPr>
          <p:cNvSpPr>
            <a:spLocks noGrp="1"/>
          </p:cNvSpPr>
          <p:nvPr>
            <p:ph type="body" sz="half" idx="2"/>
          </p:nvPr>
        </p:nvSpPr>
        <p:spPr/>
        <p:txBody>
          <a:bodyPr>
            <a:normAutofit fontScale="92500" lnSpcReduction="10000"/>
          </a:bodyPr>
          <a:lstStyle/>
          <a:p>
            <a:r>
              <a:rPr lang="hu-HU" dirty="0"/>
              <a:t>- </a:t>
            </a:r>
            <a:r>
              <a:rPr lang="hu-HU" dirty="0" err="1"/>
              <a:t>Some</a:t>
            </a:r>
            <a:r>
              <a:rPr lang="hu-HU" dirty="0"/>
              <a:t> </a:t>
            </a:r>
            <a:r>
              <a:rPr lang="hu-HU" dirty="0" err="1"/>
              <a:t>details</a:t>
            </a:r>
            <a:r>
              <a:rPr lang="hu-HU" dirty="0"/>
              <a:t> of </a:t>
            </a:r>
            <a:r>
              <a:rPr lang="hu-HU" dirty="0" err="1"/>
              <a:t>transactions</a:t>
            </a:r>
            <a:r>
              <a:rPr lang="hu-HU" dirty="0"/>
              <a:t> </a:t>
            </a:r>
            <a:r>
              <a:rPr lang="hu-HU" dirty="0" err="1"/>
              <a:t>are</a:t>
            </a:r>
            <a:r>
              <a:rPr lang="hu-HU" dirty="0"/>
              <a:t> </a:t>
            </a:r>
            <a:r>
              <a:rPr lang="hu-HU" dirty="0" err="1"/>
              <a:t>stored</a:t>
            </a:r>
            <a:r>
              <a:rPr lang="hu-HU" dirty="0"/>
              <a:t>. </a:t>
            </a:r>
          </a:p>
          <a:p>
            <a:r>
              <a:rPr lang="hu-HU" dirty="0"/>
              <a:t>- The </a:t>
            </a:r>
            <a:r>
              <a:rPr lang="hu-HU" dirty="0" err="1"/>
              <a:t>logged</a:t>
            </a:r>
            <a:r>
              <a:rPr lang="hu-HU" dirty="0"/>
              <a:t> in </a:t>
            </a:r>
            <a:r>
              <a:rPr lang="hu-HU" dirty="0" err="1"/>
              <a:t>user</a:t>
            </a:r>
            <a:r>
              <a:rPr lang="hu-HU" dirty="0"/>
              <a:t> </a:t>
            </a:r>
            <a:r>
              <a:rPr lang="hu-HU" dirty="0" err="1"/>
              <a:t>can</a:t>
            </a:r>
            <a:r>
              <a:rPr lang="hu-HU" dirty="0"/>
              <a:t> </a:t>
            </a:r>
            <a:r>
              <a:rPr lang="hu-HU" dirty="0" err="1"/>
              <a:t>see</a:t>
            </a:r>
            <a:r>
              <a:rPr lang="hu-HU" dirty="0"/>
              <a:t> </a:t>
            </a:r>
            <a:r>
              <a:rPr lang="hu-HU" dirty="0" err="1"/>
              <a:t>their</a:t>
            </a:r>
            <a:r>
              <a:rPr lang="hu-HU" dirty="0"/>
              <a:t> </a:t>
            </a:r>
            <a:r>
              <a:rPr lang="hu-HU" dirty="0" err="1"/>
              <a:t>previous</a:t>
            </a:r>
            <a:r>
              <a:rPr lang="hu-HU" dirty="0"/>
              <a:t> </a:t>
            </a:r>
            <a:r>
              <a:rPr lang="hu-HU" dirty="0" err="1"/>
              <a:t>transactions</a:t>
            </a:r>
            <a:r>
              <a:rPr lang="hu-HU" dirty="0"/>
              <a:t>.</a:t>
            </a:r>
          </a:p>
          <a:p>
            <a:r>
              <a:rPr lang="hu-HU" dirty="0"/>
              <a:t>- </a:t>
            </a:r>
            <a:r>
              <a:rPr lang="hu-HU" dirty="0" err="1"/>
              <a:t>These</a:t>
            </a:r>
            <a:r>
              <a:rPr lang="hu-HU" dirty="0"/>
              <a:t> </a:t>
            </a:r>
            <a:r>
              <a:rPr lang="hu-HU" dirty="0" err="1"/>
              <a:t>are</a:t>
            </a:r>
            <a:r>
              <a:rPr lang="hu-HU" dirty="0"/>
              <a:t> </a:t>
            </a:r>
            <a:r>
              <a:rPr lang="hu-HU" dirty="0" err="1"/>
              <a:t>listen</a:t>
            </a:r>
            <a:r>
              <a:rPr lang="hu-HU" dirty="0"/>
              <a:t> </a:t>
            </a:r>
            <a:r>
              <a:rPr lang="hu-HU" dirty="0" err="1"/>
              <a:t>by</a:t>
            </a:r>
            <a:r>
              <a:rPr lang="hu-HU" dirty="0"/>
              <a:t> </a:t>
            </a:r>
            <a:r>
              <a:rPr lang="hu-HU" dirty="0" err="1"/>
              <a:t>date</a:t>
            </a:r>
            <a:r>
              <a:rPr lang="hu-HU" dirty="0"/>
              <a:t>, </a:t>
            </a:r>
            <a:r>
              <a:rPr lang="hu-HU" dirty="0" err="1"/>
              <a:t>with</a:t>
            </a:r>
            <a:r>
              <a:rPr lang="hu-HU" dirty="0"/>
              <a:t> </a:t>
            </a:r>
            <a:r>
              <a:rPr lang="hu-HU" dirty="0" err="1"/>
              <a:t>the</a:t>
            </a:r>
            <a:r>
              <a:rPr lang="hu-HU" dirty="0"/>
              <a:t> most </a:t>
            </a:r>
            <a:r>
              <a:rPr lang="hu-HU" dirty="0" err="1"/>
              <a:t>recent</a:t>
            </a:r>
            <a:r>
              <a:rPr lang="hu-HU" dirty="0"/>
              <a:t> </a:t>
            </a:r>
            <a:r>
              <a:rPr lang="hu-HU" dirty="0" err="1"/>
              <a:t>one</a:t>
            </a:r>
            <a:r>
              <a:rPr lang="hu-HU" dirty="0"/>
              <a:t> </a:t>
            </a:r>
            <a:r>
              <a:rPr lang="hu-HU" dirty="0" err="1"/>
              <a:t>on</a:t>
            </a:r>
            <a:r>
              <a:rPr lang="hu-HU" dirty="0"/>
              <a:t> top.</a:t>
            </a:r>
          </a:p>
          <a:p>
            <a:r>
              <a:rPr lang="hu-HU" dirty="0"/>
              <a:t> -</a:t>
            </a:r>
            <a:r>
              <a:rPr lang="hu-HU" dirty="0" err="1"/>
              <a:t>By</a:t>
            </a:r>
            <a:r>
              <a:rPr lang="hu-HU" dirty="0"/>
              <a:t> </a:t>
            </a:r>
            <a:r>
              <a:rPr lang="hu-HU" dirty="0" err="1"/>
              <a:t>deleting</a:t>
            </a:r>
            <a:r>
              <a:rPr lang="hu-HU" dirty="0"/>
              <a:t> </a:t>
            </a:r>
            <a:r>
              <a:rPr lang="hu-HU" dirty="0" err="1"/>
              <a:t>the</a:t>
            </a:r>
            <a:r>
              <a:rPr lang="hu-HU" dirty="0"/>
              <a:t> account, </a:t>
            </a:r>
            <a:r>
              <a:rPr lang="hu-HU" dirty="0" err="1"/>
              <a:t>the</a:t>
            </a:r>
            <a:r>
              <a:rPr lang="hu-HU" dirty="0"/>
              <a:t> </a:t>
            </a:r>
            <a:r>
              <a:rPr lang="hu-HU" dirty="0" err="1"/>
              <a:t>transactions</a:t>
            </a:r>
            <a:r>
              <a:rPr lang="hu-HU" dirty="0"/>
              <a:t> </a:t>
            </a:r>
            <a:r>
              <a:rPr lang="hu-HU" dirty="0" err="1"/>
              <a:t>data</a:t>
            </a:r>
            <a:r>
              <a:rPr lang="hu-HU" dirty="0"/>
              <a:t> </a:t>
            </a:r>
            <a:r>
              <a:rPr lang="hu-HU" dirty="0" err="1"/>
              <a:t>get</a:t>
            </a:r>
            <a:r>
              <a:rPr lang="hu-HU" dirty="0"/>
              <a:t> </a:t>
            </a:r>
            <a:r>
              <a:rPr lang="hu-HU" dirty="0" err="1"/>
              <a:t>deleted</a:t>
            </a:r>
            <a:r>
              <a:rPr lang="hu-HU" dirty="0"/>
              <a:t> </a:t>
            </a:r>
            <a:r>
              <a:rPr lang="hu-HU" dirty="0" err="1"/>
              <a:t>as</a:t>
            </a:r>
            <a:r>
              <a:rPr lang="hu-HU" dirty="0"/>
              <a:t> </a:t>
            </a:r>
            <a:r>
              <a:rPr lang="hu-HU" dirty="0" err="1"/>
              <a:t>well</a:t>
            </a:r>
            <a:r>
              <a:rPr lang="hu-HU" dirty="0"/>
              <a:t>.</a:t>
            </a:r>
          </a:p>
          <a:p>
            <a:endParaRPr lang="hu-HU" dirty="0"/>
          </a:p>
        </p:txBody>
      </p:sp>
      <p:pic>
        <p:nvPicPr>
          <p:cNvPr id="15" name="Kép 14">
            <a:extLst>
              <a:ext uri="{FF2B5EF4-FFF2-40B4-BE49-F238E27FC236}">
                <a16:creationId xmlns:a16="http://schemas.microsoft.com/office/drawing/2014/main" id="{B4D46904-EB56-422B-8EDC-624E192E0EE4}"/>
              </a:ext>
            </a:extLst>
          </p:cNvPr>
          <p:cNvPicPr>
            <a:picLocks noChangeAspect="1"/>
          </p:cNvPicPr>
          <p:nvPr/>
        </p:nvPicPr>
        <p:blipFill>
          <a:blip r:embed="rId2"/>
          <a:stretch>
            <a:fillRect/>
          </a:stretch>
        </p:blipFill>
        <p:spPr>
          <a:xfrm>
            <a:off x="165724" y="1064491"/>
            <a:ext cx="4471052" cy="852253"/>
          </a:xfrm>
          <a:prstGeom prst="rect">
            <a:avLst/>
          </a:prstGeom>
          <a:effectLst>
            <a:outerShdw blurRad="50800" dist="50800" dir="5400000" algn="ctr" rotWithShape="0">
              <a:srgbClr val="000000">
                <a:alpha val="98000"/>
              </a:srgbClr>
            </a:outerShdw>
          </a:effectLst>
        </p:spPr>
      </p:pic>
      <p:pic>
        <p:nvPicPr>
          <p:cNvPr id="17" name="Kép 16">
            <a:extLst>
              <a:ext uri="{FF2B5EF4-FFF2-40B4-BE49-F238E27FC236}">
                <a16:creationId xmlns:a16="http://schemas.microsoft.com/office/drawing/2014/main" id="{269E6ECE-8024-4DBD-A00B-207298CEF092}"/>
              </a:ext>
            </a:extLst>
          </p:cNvPr>
          <p:cNvPicPr>
            <a:picLocks noChangeAspect="1"/>
          </p:cNvPicPr>
          <p:nvPr/>
        </p:nvPicPr>
        <p:blipFill>
          <a:blip r:embed="rId3"/>
          <a:stretch>
            <a:fillRect/>
          </a:stretch>
        </p:blipFill>
        <p:spPr>
          <a:xfrm>
            <a:off x="118349" y="4984075"/>
            <a:ext cx="4471052" cy="814513"/>
          </a:xfrm>
          <a:prstGeom prst="rect">
            <a:avLst/>
          </a:prstGeom>
          <a:effectLst>
            <a:outerShdw blurRad="50800" dist="50800" dir="5400000" algn="ctr" rotWithShape="0">
              <a:srgbClr val="000000">
                <a:alpha val="98000"/>
              </a:srgbClr>
            </a:outerShdw>
          </a:effectLst>
        </p:spPr>
      </p:pic>
      <p:pic>
        <p:nvPicPr>
          <p:cNvPr id="23" name="Kép 22">
            <a:extLst>
              <a:ext uri="{FF2B5EF4-FFF2-40B4-BE49-F238E27FC236}">
                <a16:creationId xmlns:a16="http://schemas.microsoft.com/office/drawing/2014/main" id="{9FCB7611-16DD-4C7C-8A97-09F8871AF29F}"/>
              </a:ext>
            </a:extLst>
          </p:cNvPr>
          <p:cNvPicPr>
            <a:picLocks noChangeAspect="1"/>
          </p:cNvPicPr>
          <p:nvPr/>
        </p:nvPicPr>
        <p:blipFill>
          <a:blip r:embed="rId4"/>
          <a:stretch>
            <a:fillRect/>
          </a:stretch>
        </p:blipFill>
        <p:spPr>
          <a:xfrm>
            <a:off x="165724" y="2225930"/>
            <a:ext cx="4470102" cy="2378034"/>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256212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48524525-75F9-536A-12D0-39AA4AA3D7DB}"/>
              </a:ext>
            </a:extLst>
          </p:cNvPr>
          <p:cNvSpPr>
            <a:spLocks noGrp="1" noChangeArrowheads="1"/>
          </p:cNvSpPr>
          <p:nvPr>
            <p:ph type="subTitle" idx="4294967295"/>
          </p:nvPr>
        </p:nvSpPr>
        <p:spPr>
          <a:xfrm>
            <a:off x="155575" y="6284913"/>
            <a:ext cx="1876425" cy="406400"/>
          </a:xfrm>
          <a:ln/>
        </p:spPr>
        <p:txBody>
          <a:bodyPr lIns="91440" tIns="45720" rIns="91440" bIns="45720"/>
          <a:lstStyle/>
          <a:p>
            <a:pPr marL="0" indent="0">
              <a:lnSpc>
                <a:spcPct val="100000"/>
              </a:lnSpc>
              <a:spcBef>
                <a:spcPts val="413"/>
              </a:spcBef>
              <a:spcAft>
                <a:spcPts val="613"/>
              </a:spcAft>
              <a:tabLst>
                <a:tab pos="0" algn="l"/>
                <a:tab pos="914400" algn="l"/>
                <a:tab pos="1828800" algn="l"/>
              </a:tabLst>
            </a:pPr>
            <a:r>
              <a:rPr lang="hu-HU" altLang="hu-HU" sz="2000">
                <a:latin typeface="Century Gothic" panose="020B0502020202020204" pitchFamily="34" charset="0"/>
              </a:rPr>
              <a:t>Kardos Zoltán</a:t>
            </a:r>
          </a:p>
        </p:txBody>
      </p:sp>
      <p:sp>
        <p:nvSpPr>
          <p:cNvPr id="21506" name="Rectangle 2">
            <a:extLst>
              <a:ext uri="{FF2B5EF4-FFF2-40B4-BE49-F238E27FC236}">
                <a16:creationId xmlns:a16="http://schemas.microsoft.com/office/drawing/2014/main" id="{211B0529-EFE6-A353-3BF9-B76FF0A37640}"/>
              </a:ext>
            </a:extLst>
          </p:cNvPr>
          <p:cNvSpPr>
            <a:spLocks noChangeArrowheads="1"/>
          </p:cNvSpPr>
          <p:nvPr/>
        </p:nvSpPr>
        <p:spPr bwMode="auto">
          <a:xfrm>
            <a:off x="142875" y="220663"/>
            <a:ext cx="72596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Lst>
              <a:defRPr/>
            </a:pPr>
            <a:r>
              <a:rPr kumimoji="0" lang="hu-HU" altLang="hu-HU" sz="48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Frontend és design</a:t>
            </a:r>
          </a:p>
        </p:txBody>
      </p:sp>
      <p:pic>
        <p:nvPicPr>
          <p:cNvPr id="21507" name="Picture 3">
            <a:extLst>
              <a:ext uri="{FF2B5EF4-FFF2-40B4-BE49-F238E27FC236}">
                <a16:creationId xmlns:a16="http://schemas.microsoft.com/office/drawing/2014/main" id="{1CF20DD6-8EF7-8F6C-2D5F-13F58ADCF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3025775"/>
            <a:ext cx="4203700" cy="2649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AutoShape 4">
            <a:extLst>
              <a:ext uri="{FF2B5EF4-FFF2-40B4-BE49-F238E27FC236}">
                <a16:creationId xmlns:a16="http://schemas.microsoft.com/office/drawing/2014/main" id="{CD23C5E6-26B2-6BD2-5672-E8A0247F6314}"/>
              </a:ext>
            </a:extLst>
          </p:cNvPr>
          <p:cNvSpPr>
            <a:spLocks noChangeArrowheads="1"/>
          </p:cNvSpPr>
          <p:nvPr/>
        </p:nvSpPr>
        <p:spPr bwMode="auto">
          <a:xfrm>
            <a:off x="309563" y="1766888"/>
            <a:ext cx="1920875" cy="883708"/>
          </a:xfrm>
          <a:prstGeom prst="wedgeRoundRectCallout">
            <a:avLst>
              <a:gd name="adj1" fmla="val -53454"/>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Hozz létre egy valuta váltó, deviza küldő weboldalt...</a:t>
            </a:r>
          </a:p>
        </p:txBody>
      </p:sp>
      <p:sp>
        <p:nvSpPr>
          <p:cNvPr id="21509" name="AutoShape 5">
            <a:extLst>
              <a:ext uri="{FF2B5EF4-FFF2-40B4-BE49-F238E27FC236}">
                <a16:creationId xmlns:a16="http://schemas.microsoft.com/office/drawing/2014/main" id="{2592068B-ADE3-1719-BEFF-8CCCEBF806CD}"/>
              </a:ext>
            </a:extLst>
          </p:cNvPr>
          <p:cNvSpPr>
            <a:spLocks noChangeArrowheads="1"/>
          </p:cNvSpPr>
          <p:nvPr/>
        </p:nvSpPr>
        <p:spPr bwMode="auto">
          <a:xfrm>
            <a:off x="2916238" y="1503363"/>
            <a:ext cx="2263775" cy="632354"/>
          </a:xfrm>
          <a:prstGeom prst="wedgeRoundRectCallout">
            <a:avLst>
              <a:gd name="adj1" fmla="val -8194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Jó, jó csinálom, de mik a spcifikációk?</a:t>
            </a:r>
          </a:p>
        </p:txBody>
      </p:sp>
      <p:pic>
        <p:nvPicPr>
          <p:cNvPr id="21510" name="Picture 6">
            <a:extLst>
              <a:ext uri="{FF2B5EF4-FFF2-40B4-BE49-F238E27FC236}">
                <a16:creationId xmlns:a16="http://schemas.microsoft.com/office/drawing/2014/main" id="{8E87CDC0-EB74-6A5D-4230-83B1CB3C3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75" y="153988"/>
            <a:ext cx="2903538" cy="196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7">
            <a:extLst>
              <a:ext uri="{FF2B5EF4-FFF2-40B4-BE49-F238E27FC236}">
                <a16:creationId xmlns:a16="http://schemas.microsoft.com/office/drawing/2014/main" id="{8568E13C-F3C0-FBF8-BBDE-40DA1DCEF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153988"/>
            <a:ext cx="1879600" cy="105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2" name="Picture 8">
            <a:extLst>
              <a:ext uri="{FF2B5EF4-FFF2-40B4-BE49-F238E27FC236}">
                <a16:creationId xmlns:a16="http://schemas.microsoft.com/office/drawing/2014/main" id="{A548B74C-E281-00B3-FD22-E37A14F3E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100" y="152400"/>
            <a:ext cx="1504950" cy="1058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3" name="Picture 9">
            <a:extLst>
              <a:ext uri="{FF2B5EF4-FFF2-40B4-BE49-F238E27FC236}">
                <a16:creationId xmlns:a16="http://schemas.microsoft.com/office/drawing/2014/main" id="{2C4F7317-0CA6-97A8-964B-BC44795F7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1225" y="1273175"/>
            <a:ext cx="1319213" cy="877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4" name="Picture 10">
            <a:extLst>
              <a:ext uri="{FF2B5EF4-FFF2-40B4-BE49-F238E27FC236}">
                <a16:creationId xmlns:a16="http://schemas.microsoft.com/office/drawing/2014/main" id="{CA833D16-438D-1D5F-857A-2E8CF90159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2151063"/>
            <a:ext cx="1135063" cy="936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5" name="Picture 11">
            <a:extLst>
              <a:ext uri="{FF2B5EF4-FFF2-40B4-BE49-F238E27FC236}">
                <a16:creationId xmlns:a16="http://schemas.microsoft.com/office/drawing/2014/main" id="{DA40FB42-48DE-E81D-02BD-8FCDF665B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2063" y="2216150"/>
            <a:ext cx="3282950" cy="89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6" name="Picture 12">
            <a:extLst>
              <a:ext uri="{FF2B5EF4-FFF2-40B4-BE49-F238E27FC236}">
                <a16:creationId xmlns:a16="http://schemas.microsoft.com/office/drawing/2014/main" id="{F7177E82-DC55-3E73-C5CC-DBB68F7056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79298"/>
          <a:stretch>
            <a:fillRect/>
          </a:stretch>
        </p:blipFill>
        <p:spPr bwMode="auto">
          <a:xfrm>
            <a:off x="5754688" y="3340100"/>
            <a:ext cx="6216650" cy="3108325"/>
          </a:xfrm>
          <a:prstGeom prst="rect">
            <a:avLst/>
          </a:prstGeom>
          <a:noFill/>
          <a:ln>
            <a:noFill/>
          </a:ln>
          <a:effectLst/>
          <a:extLst>
            <a:ext uri="{909E8E84-426E-40DD-AFC4-6F175D3DCCD1}">
              <a14:hiddenFill xmlns:a14="http://schemas.microsoft.com/office/drawing/2010/main">
                <a:blipFill dpi="0" rotWithShape="0">
                  <a:blip/>
                  <a:srcRect b="7929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7" name="AutoShape 13">
            <a:extLst>
              <a:ext uri="{FF2B5EF4-FFF2-40B4-BE49-F238E27FC236}">
                <a16:creationId xmlns:a16="http://schemas.microsoft.com/office/drawing/2014/main" id="{7918CC1B-6849-6CCE-C54E-8A3B00DB16F4}"/>
              </a:ext>
            </a:extLst>
          </p:cNvPr>
          <p:cNvSpPr>
            <a:spLocks noChangeArrowheads="1"/>
          </p:cNvSpPr>
          <p:nvPr/>
        </p:nvSpPr>
        <p:spPr bwMode="auto">
          <a:xfrm>
            <a:off x="8069263" y="438150"/>
            <a:ext cx="1030287" cy="358775"/>
          </a:xfrm>
          <a:prstGeom prst="rightArrow">
            <a:avLst>
              <a:gd name="adj1" fmla="val -43287"/>
              <a:gd name="adj2" fmla="val 143584"/>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8" name="AutoShape 14">
            <a:extLst>
              <a:ext uri="{FF2B5EF4-FFF2-40B4-BE49-F238E27FC236}">
                <a16:creationId xmlns:a16="http://schemas.microsoft.com/office/drawing/2014/main" id="{7FAC6B2E-DEC7-B385-401E-3C93ADB2F632}"/>
              </a:ext>
            </a:extLst>
          </p:cNvPr>
          <p:cNvSpPr>
            <a:spLocks noChangeArrowheads="1"/>
          </p:cNvSpPr>
          <p:nvPr/>
        </p:nvSpPr>
        <p:spPr bwMode="auto">
          <a:xfrm rot="19860000" flipH="1">
            <a:off x="10604500" y="946150"/>
            <a:ext cx="806450" cy="573088"/>
          </a:xfrm>
          <a:custGeom>
            <a:avLst/>
            <a:gdLst>
              <a:gd name="G0" fmla="*/ 65176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9" name="AutoShape 15">
            <a:extLst>
              <a:ext uri="{FF2B5EF4-FFF2-40B4-BE49-F238E27FC236}">
                <a16:creationId xmlns:a16="http://schemas.microsoft.com/office/drawing/2014/main" id="{DA59FB3E-E88A-20C9-4D2A-7162926C77B7}"/>
              </a:ext>
            </a:extLst>
          </p:cNvPr>
          <p:cNvSpPr>
            <a:spLocks noChangeArrowheads="1"/>
          </p:cNvSpPr>
          <p:nvPr/>
        </p:nvSpPr>
        <p:spPr bwMode="auto">
          <a:xfrm rot="1740000">
            <a:off x="9853613" y="939800"/>
            <a:ext cx="806450" cy="573088"/>
          </a:xfrm>
          <a:custGeom>
            <a:avLst/>
            <a:gdLst>
              <a:gd name="G0" fmla="*/ 0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403930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21517"/>
                                        </p:tgtEl>
                                        <p:attrNameLst>
                                          <p:attrName>style.visibility</p:attrName>
                                        </p:attrNameLst>
                                      </p:cBhvr>
                                      <p:to>
                                        <p:strVal val="visible"/>
                                      </p:to>
                                    </p:set>
                                    <p:animEffect transition="in" filter="fade">
                                      <p:cBhvr additive="repl">
                                        <p:cTn id="7" dur="20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E11F898-4B93-FA9C-896B-EE78EE799D6E}"/>
              </a:ext>
            </a:extLst>
          </p:cNvPr>
          <p:cNvSpPr>
            <a:spLocks noChangeArrowheads="1"/>
          </p:cNvSpPr>
          <p:nvPr/>
        </p:nvSpPr>
        <p:spPr bwMode="auto">
          <a:xfrm>
            <a:off x="158750" y="171450"/>
            <a:ext cx="6334125"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Frontend:</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task using native JavaScript and HTML. If we look in the frontend folder, we can see three HTML files. I've divided the parts of the task into these three files: currency exchange, sending currency (login), and tracking exchange rate changes with diagrams. The frontend part communicates with the backend using Django Rest API get request.</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Design:</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responsive design, user interface, and menu system with some added CSS using the Bootstrap framework.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2530" name="Picture 2">
            <a:extLst>
              <a:ext uri="{FF2B5EF4-FFF2-40B4-BE49-F238E27FC236}">
                <a16:creationId xmlns:a16="http://schemas.microsoft.com/office/drawing/2014/main" id="{C3FF3E0C-2F28-2F5A-088C-D4507E4E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71450"/>
            <a:ext cx="2833687" cy="5554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1" name="Picture 3">
            <a:extLst>
              <a:ext uri="{FF2B5EF4-FFF2-40B4-BE49-F238E27FC236}">
                <a16:creationId xmlns:a16="http://schemas.microsoft.com/office/drawing/2014/main" id="{6A342F9C-C8B0-8FD8-CF7B-88B493149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1903413"/>
            <a:ext cx="3222625"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694735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C5FAF98F-6B24-3371-6E1C-656CC29E26C5}"/>
              </a:ext>
            </a:extLst>
          </p:cNvPr>
          <p:cNvSpPr>
            <a:spLocks noGrp="1" noChangeArrowheads="1"/>
          </p:cNvSpPr>
          <p:nvPr>
            <p:ph type="title" idx="4294967295"/>
          </p:nvPr>
        </p:nvSpPr>
        <p:spPr>
          <a:xfrm>
            <a:off x="8016875" y="136525"/>
            <a:ext cx="4097338" cy="911225"/>
          </a:xfrm>
          <a:ln/>
        </p:spPr>
        <p:txBody>
          <a:bodyPr lIns="91440" tIns="45720" rIns="91440" bIns="45720"/>
          <a:lstStyle/>
          <a:p>
            <a:pPr algn="l">
              <a:lnSpc>
                <a:spcPct val="100000"/>
              </a:lnSpc>
              <a:tabLst>
                <a:tab pos="0" algn="l"/>
                <a:tab pos="914400" algn="l"/>
                <a:tab pos="1828800" algn="l"/>
                <a:tab pos="2743200" algn="l"/>
                <a:tab pos="3657600" algn="l"/>
              </a:tabLst>
            </a:pPr>
            <a:r>
              <a:rPr lang="hu-HU" altLang="hu-HU" sz="3600">
                <a:latin typeface="Century Gothic" panose="020B0502020202020204" pitchFamily="34" charset="0"/>
              </a:rPr>
              <a:t>menürendszer</a:t>
            </a:r>
          </a:p>
        </p:txBody>
      </p:sp>
      <p:sp>
        <p:nvSpPr>
          <p:cNvPr id="23554" name="Rectangle 2">
            <a:extLst>
              <a:ext uri="{FF2B5EF4-FFF2-40B4-BE49-F238E27FC236}">
                <a16:creationId xmlns:a16="http://schemas.microsoft.com/office/drawing/2014/main" id="{F0BCD111-2C9A-17C8-3C68-5B8861B5A29D}"/>
              </a:ext>
            </a:extLst>
          </p:cNvPr>
          <p:cNvSpPr>
            <a:spLocks noChangeArrowheads="1"/>
          </p:cNvSpPr>
          <p:nvPr/>
        </p:nvSpPr>
        <p:spPr bwMode="auto">
          <a:xfrm>
            <a:off x="123825" y="138113"/>
            <a:ext cx="6700838" cy="420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felhasználói felület kialakításánál figyelembe vettem, hogy számos funkciót kell megvalósítani a szoftvernek.</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menürendszert a hagyományos vízszintesen elhelyezkedő főmenüvel és az azokból függőlegesen lenyíló almenükből építettem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2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Ezt a struktúrát a kisebb kijelzőjű eszközöknél szendvicsmenüvel alakítottam ki.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 és a megjelenítés reszponzív kialakításához a Bootsrap keretrendszert használtam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3555" name="Picture 3">
            <a:extLst>
              <a:ext uri="{FF2B5EF4-FFF2-40B4-BE49-F238E27FC236}">
                <a16:creationId xmlns:a16="http://schemas.microsoft.com/office/drawing/2014/main" id="{4918B48F-A360-D2C4-4275-4CB23908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4251325"/>
            <a:ext cx="8561388" cy="249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4">
            <a:extLst>
              <a:ext uri="{FF2B5EF4-FFF2-40B4-BE49-F238E27FC236}">
                <a16:creationId xmlns:a16="http://schemas.microsoft.com/office/drawing/2014/main" id="{95DF8B29-C94D-9F55-572D-655CB8039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824038"/>
            <a:ext cx="314325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5">
            <a:extLst>
              <a:ext uri="{FF2B5EF4-FFF2-40B4-BE49-F238E27FC236}">
                <a16:creationId xmlns:a16="http://schemas.microsoft.com/office/drawing/2014/main" id="{683746CB-AC2F-89DA-B79E-985AD4CB0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488" y="946150"/>
            <a:ext cx="3260725" cy="4822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780476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C04E5D0E-0025-6037-5457-2609DC68D77D}"/>
              </a:ext>
            </a:extLst>
          </p:cNvPr>
          <p:cNvSpPr>
            <a:spLocks noGrp="1" noChangeArrowheads="1"/>
          </p:cNvSpPr>
          <p:nvPr>
            <p:ph type="title" idx="4294967295"/>
          </p:nvPr>
        </p:nvSpPr>
        <p:spPr>
          <a:xfrm>
            <a:off x="103188" y="5797550"/>
            <a:ext cx="4737100" cy="882650"/>
          </a:xfrm>
          <a:ln/>
        </p:spPr>
        <p:txBody>
          <a:bodyPr lIns="91440" tIns="45720" rIns="91440" bIns="45720"/>
          <a:lstStyle/>
          <a:p>
            <a:pPr algn="l">
              <a:lnSpc>
                <a:spcPct val="100000"/>
              </a:lnSpc>
              <a:tabLst>
                <a:tab pos="0" algn="l"/>
                <a:tab pos="914400" algn="l"/>
                <a:tab pos="1828800" algn="l"/>
                <a:tab pos="2743200" algn="l"/>
                <a:tab pos="3657600" algn="l"/>
                <a:tab pos="4572000" algn="l"/>
              </a:tabLst>
            </a:pPr>
            <a:r>
              <a:rPr lang="hu-HU" altLang="hu-HU" sz="3600">
                <a:latin typeface="Century Gothic" panose="020B0502020202020204" pitchFamily="34" charset="0"/>
              </a:rPr>
              <a:t>Frontend</a:t>
            </a:r>
            <a:br>
              <a:rPr lang="hu-HU" altLang="hu-HU" sz="3600"/>
            </a:br>
            <a:endParaRPr lang="hu-HU" altLang="hu-HU" sz="3600"/>
          </a:p>
        </p:txBody>
      </p:sp>
      <p:pic>
        <p:nvPicPr>
          <p:cNvPr id="24578" name="Picture 2">
            <a:extLst>
              <a:ext uri="{FF2B5EF4-FFF2-40B4-BE49-F238E27FC236}">
                <a16:creationId xmlns:a16="http://schemas.microsoft.com/office/drawing/2014/main" id="{70DDC569-6009-A155-238B-FCD03DC6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2" t="16110" r="8040"/>
          <a:stretch>
            <a:fillRect/>
          </a:stretch>
        </p:blipFill>
        <p:spPr bwMode="auto">
          <a:xfrm>
            <a:off x="6434138" y="2782888"/>
            <a:ext cx="5613400" cy="3910012"/>
          </a:xfrm>
          <a:prstGeom prst="rect">
            <a:avLst/>
          </a:prstGeom>
          <a:noFill/>
          <a:ln>
            <a:noFill/>
          </a:ln>
          <a:effectLst/>
          <a:extLst>
            <a:ext uri="{909E8E84-426E-40DD-AFC4-6F175D3DCCD1}">
              <a14:hiddenFill xmlns:a14="http://schemas.microsoft.com/office/drawing/2010/main">
                <a:blipFill dpi="0" rotWithShape="0">
                  <a:blip/>
                  <a:srcRect l="3732" t="16110" r="804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AutoShape 3">
            <a:extLst>
              <a:ext uri="{FF2B5EF4-FFF2-40B4-BE49-F238E27FC236}">
                <a16:creationId xmlns:a16="http://schemas.microsoft.com/office/drawing/2014/main" id="{C1947AAA-846D-0D13-5A52-0F5642D509CD}"/>
              </a:ext>
            </a:extLst>
          </p:cNvPr>
          <p:cNvSpPr>
            <a:spLocks noChangeArrowheads="1"/>
          </p:cNvSpPr>
          <p:nvPr/>
        </p:nvSpPr>
        <p:spPr bwMode="auto">
          <a:xfrm>
            <a:off x="9388475" y="1214438"/>
            <a:ext cx="2278063" cy="903552"/>
          </a:xfrm>
          <a:prstGeom prst="wedgeRoundRectCallout">
            <a:avLst>
              <a:gd name="adj1" fmla="val -4723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Átküldték, de mit kezdjek vele?</a:t>
            </a:r>
          </a:p>
        </p:txBody>
      </p:sp>
      <p:pic>
        <p:nvPicPr>
          <p:cNvPr id="24580" name="Picture 4">
            <a:extLst>
              <a:ext uri="{FF2B5EF4-FFF2-40B4-BE49-F238E27FC236}">
                <a16:creationId xmlns:a16="http://schemas.microsoft.com/office/drawing/2014/main" id="{A567C49D-7A75-5EF0-A6CC-E688118D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98425"/>
            <a:ext cx="4430712" cy="3457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5">
            <a:extLst>
              <a:ext uri="{FF2B5EF4-FFF2-40B4-BE49-F238E27FC236}">
                <a16:creationId xmlns:a16="http://schemas.microsoft.com/office/drawing/2014/main" id="{512717FB-0584-29A5-0C16-93E1DCAF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101600"/>
            <a:ext cx="2727325" cy="659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2" name="Picture 6">
            <a:extLst>
              <a:ext uri="{FF2B5EF4-FFF2-40B4-BE49-F238E27FC236}">
                <a16:creationId xmlns:a16="http://schemas.microsoft.com/office/drawing/2014/main" id="{8458E23E-33C6-4884-FCFD-C2B33730A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27450"/>
            <a:ext cx="3267075" cy="1836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34673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47332C6E-A192-4DA6-86C7-D1B11774E8B4}"/>
              </a:ext>
            </a:extLst>
          </p:cNvPr>
          <p:cNvSpPr txBox="1">
            <a:spLocks noChangeArrowheads="1"/>
          </p:cNvSpPr>
          <p:nvPr/>
        </p:nvSpPr>
        <p:spPr bwMode="auto">
          <a:xfrm>
            <a:off x="220663" y="5875338"/>
            <a:ext cx="2462212"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mn-cs"/>
              </a:rPr>
              <a:t>backend</a:t>
            </a:r>
          </a:p>
        </p:txBody>
      </p:sp>
      <p:pic>
        <p:nvPicPr>
          <p:cNvPr id="25602" name="Picture 2">
            <a:extLst>
              <a:ext uri="{FF2B5EF4-FFF2-40B4-BE49-F238E27FC236}">
                <a16:creationId xmlns:a16="http://schemas.microsoft.com/office/drawing/2014/main" id="{3D34C913-E576-9428-1E2A-426F4106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0625"/>
            <a:ext cx="4319588" cy="1528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a:extLst>
              <a:ext uri="{FF2B5EF4-FFF2-40B4-BE49-F238E27FC236}">
                <a16:creationId xmlns:a16="http://schemas.microsoft.com/office/drawing/2014/main" id="{FFD7FD32-4532-E60B-3F60-A3E916E96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153988"/>
            <a:ext cx="4319588" cy="5475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a:extLst>
              <a:ext uri="{FF2B5EF4-FFF2-40B4-BE49-F238E27FC236}">
                <a16:creationId xmlns:a16="http://schemas.microsoft.com/office/drawing/2014/main" id="{3DA6B1B1-733C-BD76-2306-2B578A1CC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513" y="3128963"/>
            <a:ext cx="4319587"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5">
            <a:extLst>
              <a:ext uri="{FF2B5EF4-FFF2-40B4-BE49-F238E27FC236}">
                <a16:creationId xmlns:a16="http://schemas.microsoft.com/office/drawing/2014/main" id="{D04BAF84-9827-55EE-3082-27B7FC1BA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0175" y="314325"/>
            <a:ext cx="4319588" cy="1522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89CFA593-2D55-138B-7ED9-35E210EC6C08}"/>
              </a:ext>
            </a:extLst>
          </p:cNvPr>
          <p:cNvSpPr txBox="1">
            <a:spLocks noChangeArrowheads="1"/>
          </p:cNvSpPr>
          <p:nvPr/>
        </p:nvSpPr>
        <p:spPr bwMode="auto">
          <a:xfrm>
            <a:off x="8547100" y="1722438"/>
            <a:ext cx="3522663"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4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dizájn kialakítása egy egységes arculat elérése érdekében.</a:t>
            </a:r>
          </a:p>
        </p:txBody>
      </p:sp>
    </p:spTree>
    <p:extLst>
      <p:ext uri="{BB962C8B-B14F-4D97-AF65-F5344CB8AC3E}">
        <p14:creationId xmlns:p14="http://schemas.microsoft.com/office/powerpoint/2010/main" val="76550808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9872D81A-3B88-99C1-D1D2-F00DBFB9A7AE}"/>
              </a:ext>
            </a:extLst>
          </p:cNvPr>
          <p:cNvSpPr>
            <a:spLocks noGrp="1" noChangeArrowheads="1"/>
          </p:cNvSpPr>
          <p:nvPr>
            <p:ph type="title" idx="4294967295"/>
          </p:nvPr>
        </p:nvSpPr>
        <p:spPr>
          <a:xfrm>
            <a:off x="176213" y="5130800"/>
            <a:ext cx="6415087" cy="1506538"/>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 pos="6400800" algn="l"/>
              </a:tabLst>
            </a:pPr>
            <a:r>
              <a:rPr lang="hu-HU" altLang="hu-HU" sz="3600">
                <a:latin typeface="Century Gothic" panose="020B0502020202020204" pitchFamily="34" charset="0"/>
              </a:rPr>
              <a:t>Üzemeltetés, fejlEsztői környezet</a:t>
            </a:r>
          </a:p>
        </p:txBody>
      </p:sp>
      <p:pic>
        <p:nvPicPr>
          <p:cNvPr id="26626" name="Picture 2">
            <a:extLst>
              <a:ext uri="{FF2B5EF4-FFF2-40B4-BE49-F238E27FC236}">
                <a16:creationId xmlns:a16="http://schemas.microsoft.com/office/drawing/2014/main" id="{C94A16D8-1334-64D9-2494-B3494754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65100"/>
            <a:ext cx="5410200" cy="180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a:extLst>
              <a:ext uri="{FF2B5EF4-FFF2-40B4-BE49-F238E27FC236}">
                <a16:creationId xmlns:a16="http://schemas.microsoft.com/office/drawing/2014/main" id="{789FE98A-5467-7EB0-658F-D05C6873C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2160588"/>
            <a:ext cx="4570413" cy="2017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a:extLst>
              <a:ext uri="{FF2B5EF4-FFF2-40B4-BE49-F238E27FC236}">
                <a16:creationId xmlns:a16="http://schemas.microsoft.com/office/drawing/2014/main" id="{5198063C-4B74-230B-F8E6-DE525AE45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7163" y="3054350"/>
            <a:ext cx="2581275" cy="3506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AutoShape 5">
            <a:extLst>
              <a:ext uri="{FF2B5EF4-FFF2-40B4-BE49-F238E27FC236}">
                <a16:creationId xmlns:a16="http://schemas.microsoft.com/office/drawing/2014/main" id="{F2ABD65C-FF12-4332-4DD5-426D6376CCDB}"/>
              </a:ext>
            </a:extLst>
          </p:cNvPr>
          <p:cNvSpPr>
            <a:spLocks noChangeArrowheads="1"/>
          </p:cNvSpPr>
          <p:nvPr/>
        </p:nvSpPr>
        <p:spPr bwMode="auto">
          <a:xfrm>
            <a:off x="9928225" y="1347788"/>
            <a:ext cx="2163763" cy="1012031"/>
          </a:xfrm>
          <a:prstGeom prst="wedgeRoundRectCallout">
            <a:avLst>
              <a:gd name="adj1" fmla="val -8930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Ideje lecserélni Blökit egy macskára ! </a:t>
            </a:r>
          </a:p>
        </p:txBody>
      </p:sp>
      <p:sp>
        <p:nvSpPr>
          <p:cNvPr id="26630" name="AutoShape 6">
            <a:extLst>
              <a:ext uri="{FF2B5EF4-FFF2-40B4-BE49-F238E27FC236}">
                <a16:creationId xmlns:a16="http://schemas.microsoft.com/office/drawing/2014/main" id="{1CB190EC-F49C-21BE-89F2-F9676DE31634}"/>
              </a:ext>
            </a:extLst>
          </p:cNvPr>
          <p:cNvSpPr>
            <a:spLocks noChangeArrowheads="1"/>
          </p:cNvSpPr>
          <p:nvPr/>
        </p:nvSpPr>
        <p:spPr bwMode="auto">
          <a:xfrm>
            <a:off x="5984875" y="3963988"/>
            <a:ext cx="2339975" cy="1297781"/>
          </a:xfrm>
          <a:prstGeom prst="wedgeRoundRectCallout">
            <a:avLst>
              <a:gd name="adj1" fmla="val 2638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De a macska GitHub legyen !</a:t>
            </a: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p:txBody>
      </p:sp>
      <p:pic>
        <p:nvPicPr>
          <p:cNvPr id="26631" name="Picture 7">
            <a:extLst>
              <a:ext uri="{FF2B5EF4-FFF2-40B4-BE49-F238E27FC236}">
                <a16:creationId xmlns:a16="http://schemas.microsoft.com/office/drawing/2014/main" id="{1B87F98A-BFFC-986D-C7B2-447D3F8A4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5938" y="4800600"/>
            <a:ext cx="620712" cy="620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2" name="Picture 8">
            <a:extLst>
              <a:ext uri="{FF2B5EF4-FFF2-40B4-BE49-F238E27FC236}">
                <a16:creationId xmlns:a16="http://schemas.microsoft.com/office/drawing/2014/main" id="{E6B457C8-2A90-B7F6-1841-6741DB3B96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013" y="0"/>
            <a:ext cx="1598612" cy="1598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3" name="Rectangle 9">
            <a:extLst>
              <a:ext uri="{FF2B5EF4-FFF2-40B4-BE49-F238E27FC236}">
                <a16:creationId xmlns:a16="http://schemas.microsoft.com/office/drawing/2014/main" id="{95CD3571-2CFA-9046-31D7-3A3C7045ECAA}"/>
              </a:ext>
            </a:extLst>
          </p:cNvPr>
          <p:cNvSpPr>
            <a:spLocks noChangeArrowheads="1"/>
          </p:cNvSpPr>
          <p:nvPr/>
        </p:nvSpPr>
        <p:spPr bwMode="auto">
          <a:xfrm>
            <a:off x="5732463" y="174625"/>
            <a:ext cx="59959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Kódszerkesztőm a Visual Studio code</a:t>
            </a:r>
          </a:p>
        </p:txBody>
      </p:sp>
    </p:spTree>
    <p:extLst>
      <p:ext uri="{BB962C8B-B14F-4D97-AF65-F5344CB8AC3E}">
        <p14:creationId xmlns:p14="http://schemas.microsoft.com/office/powerpoint/2010/main" val="705703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Kép 17">
            <a:extLst>
              <a:ext uri="{FF2B5EF4-FFF2-40B4-BE49-F238E27FC236}">
                <a16:creationId xmlns:a16="http://schemas.microsoft.com/office/drawing/2014/main" id="{4F728B65-59C9-4B90-1FFA-E22FF1821C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67861" y="2504954"/>
            <a:ext cx="2048924" cy="1772927"/>
          </a:xfrm>
          <a:prstGeom prst="rect">
            <a:avLst/>
          </a:prstGeom>
        </p:spPr>
      </p:pic>
      <p:pic>
        <p:nvPicPr>
          <p:cNvPr id="16" name="Kép 15">
            <a:extLst>
              <a:ext uri="{FF2B5EF4-FFF2-40B4-BE49-F238E27FC236}">
                <a16:creationId xmlns:a16="http://schemas.microsoft.com/office/drawing/2014/main" id="{C3078E2A-6EF8-4F6C-38ED-795E7E33CA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6717" y="2504954"/>
            <a:ext cx="2048924" cy="1913574"/>
          </a:xfrm>
          <a:prstGeom prst="rect">
            <a:avLst/>
          </a:prstGeom>
        </p:spPr>
      </p:pic>
      <p:sp>
        <p:nvSpPr>
          <p:cNvPr id="4" name="Szövegdoboz 3">
            <a:extLst>
              <a:ext uri="{FF2B5EF4-FFF2-40B4-BE49-F238E27FC236}">
                <a16:creationId xmlns:a16="http://schemas.microsoft.com/office/drawing/2014/main" id="{31345225-2007-0837-E42B-7B2323B41468}"/>
              </a:ext>
            </a:extLst>
          </p:cNvPr>
          <p:cNvSpPr txBox="1"/>
          <p:nvPr/>
        </p:nvSpPr>
        <p:spPr>
          <a:xfrm>
            <a:off x="531812" y="5657427"/>
            <a:ext cx="10914927" cy="646331"/>
          </a:xfrm>
          <a:prstGeom prst="rect">
            <a:avLst/>
          </a:prstGeom>
          <a:noFill/>
        </p:spPr>
        <p:txBody>
          <a:bodyPr wrap="square" rtlCol="0">
            <a:spAutoFit/>
          </a:bodyPr>
          <a:lstStyle/>
          <a:p>
            <a:pPr algn="ctr"/>
            <a:r>
              <a:rPr lang="hu-HU" dirty="0"/>
              <a:t>A projektfeladat kódja: </a:t>
            </a:r>
            <a:r>
              <a:rPr lang="hu-HU" dirty="0">
                <a:solidFill>
                  <a:schemeClr val="tx2">
                    <a:lumMod val="20000"/>
                    <a:lumOff val="80000"/>
                  </a:schemeClr>
                </a:solidFill>
                <a:hlinkClick r:id="rId4">
                  <a:extLst>
                    <a:ext uri="{A12FA001-AC4F-418D-AE19-62706E023703}">
                      <ahyp:hlinkClr xmlns:ahyp="http://schemas.microsoft.com/office/drawing/2018/hyperlinkcolor" val="tx"/>
                    </a:ext>
                  </a:extLst>
                </a:hlinkClick>
              </a:rPr>
              <a:t>https://github.com/lukrecia602/project/</a:t>
            </a:r>
            <a:endParaRPr lang="hu-HU" dirty="0"/>
          </a:p>
          <a:p>
            <a:pPr algn="ctr"/>
            <a:r>
              <a:rPr lang="hu-HU" dirty="0"/>
              <a:t>az elkészült honlap: </a:t>
            </a:r>
            <a:r>
              <a:rPr lang="hu-HU" dirty="0">
                <a:solidFill>
                  <a:schemeClr val="tx2">
                    <a:lumMod val="20000"/>
                    <a:lumOff val="80000"/>
                  </a:schemeClr>
                </a:solidFill>
                <a:hlinkClick r:id="rId5">
                  <a:extLst>
                    <a:ext uri="{A12FA001-AC4F-418D-AE19-62706E023703}">
                      <ahyp:hlinkClr xmlns:ahyp="http://schemas.microsoft.com/office/drawing/2018/hyperlinkcolor" val="tx"/>
                    </a:ext>
                  </a:extLst>
                </a:hlinkClick>
              </a:rPr>
              <a:t>http://fomix.hu/aladar/valto.html</a:t>
            </a:r>
            <a:endParaRPr lang="hu-HU" dirty="0"/>
          </a:p>
        </p:txBody>
      </p:sp>
      <p:sp>
        <p:nvSpPr>
          <p:cNvPr id="9" name="Szabadkézi sokszög: alakzat 8">
            <a:extLst>
              <a:ext uri="{FF2B5EF4-FFF2-40B4-BE49-F238E27FC236}">
                <a16:creationId xmlns:a16="http://schemas.microsoft.com/office/drawing/2014/main" id="{ED5F9E39-ECBD-7DFD-CF85-FD2EDE23472B}"/>
              </a:ext>
            </a:extLst>
          </p:cNvPr>
          <p:cNvSpPr/>
          <p:nvPr/>
        </p:nvSpPr>
        <p:spPr>
          <a:xfrm>
            <a:off x="1111732" y="3352422"/>
            <a:ext cx="1142069" cy="1142069"/>
          </a:xfrm>
          <a:custGeom>
            <a:avLst/>
            <a:gdLst>
              <a:gd name="connsiteX0" fmla="*/ 0 w 1142069"/>
              <a:gd name="connsiteY0" fmla="*/ 0 h 1142069"/>
              <a:gd name="connsiteX1" fmla="*/ 1142069 w 1142069"/>
              <a:gd name="connsiteY1" fmla="*/ 0 h 1142069"/>
              <a:gd name="connsiteX2" fmla="*/ 1142069 w 1142069"/>
              <a:gd name="connsiteY2" fmla="*/ 1142069 h 1142069"/>
              <a:gd name="connsiteX3" fmla="*/ 0 w 1142069"/>
              <a:gd name="connsiteY3" fmla="*/ 1142069 h 1142069"/>
              <a:gd name="connsiteX4" fmla="*/ 0 w 1142069"/>
              <a:gd name="connsiteY4" fmla="*/ 0 h 114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69" h="1142069">
                <a:moveTo>
                  <a:pt x="0" y="0"/>
                </a:moveTo>
                <a:lnTo>
                  <a:pt x="1142069" y="0"/>
                </a:lnTo>
                <a:lnTo>
                  <a:pt x="1142069" y="1142069"/>
                </a:lnTo>
                <a:lnTo>
                  <a:pt x="0" y="11420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Ágoston Attila</a:t>
            </a:r>
          </a:p>
        </p:txBody>
      </p:sp>
      <p:sp>
        <p:nvSpPr>
          <p:cNvPr id="11" name="Téglalap 10">
            <a:extLst>
              <a:ext uri="{FF2B5EF4-FFF2-40B4-BE49-F238E27FC236}">
                <a16:creationId xmlns:a16="http://schemas.microsoft.com/office/drawing/2014/main" id="{5F76CA83-4A48-4BD9-A980-576F10025D59}"/>
              </a:ext>
            </a:extLst>
          </p:cNvPr>
          <p:cNvSpPr/>
          <p:nvPr/>
        </p:nvSpPr>
        <p:spPr>
          <a:xfrm>
            <a:off x="5159219" y="2607349"/>
            <a:ext cx="2107277" cy="1772370"/>
          </a:xfrm>
          <a:prstGeom prst="rect">
            <a:avLst/>
          </a:prstGeom>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4" name="Szabadkézi sokszög: alakzat 13">
            <a:extLst>
              <a:ext uri="{FF2B5EF4-FFF2-40B4-BE49-F238E27FC236}">
                <a16:creationId xmlns:a16="http://schemas.microsoft.com/office/drawing/2014/main" id="{98F5A7CA-9DCB-389D-B419-D7752CE9644F}"/>
              </a:ext>
            </a:extLst>
          </p:cNvPr>
          <p:cNvSpPr/>
          <p:nvPr/>
        </p:nvSpPr>
        <p:spPr>
          <a:xfrm>
            <a:off x="7636634" y="3352422"/>
            <a:ext cx="1142069" cy="1142069"/>
          </a:xfrm>
          <a:custGeom>
            <a:avLst/>
            <a:gdLst>
              <a:gd name="connsiteX0" fmla="*/ 0 w 1142069"/>
              <a:gd name="connsiteY0" fmla="*/ 0 h 1142069"/>
              <a:gd name="connsiteX1" fmla="*/ 1142069 w 1142069"/>
              <a:gd name="connsiteY1" fmla="*/ 0 h 1142069"/>
              <a:gd name="connsiteX2" fmla="*/ 1142069 w 1142069"/>
              <a:gd name="connsiteY2" fmla="*/ 1142069 h 1142069"/>
              <a:gd name="connsiteX3" fmla="*/ 0 w 1142069"/>
              <a:gd name="connsiteY3" fmla="*/ 1142069 h 1142069"/>
              <a:gd name="connsiteX4" fmla="*/ 0 w 1142069"/>
              <a:gd name="connsiteY4" fmla="*/ 0 h 114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69" h="1142069">
                <a:moveTo>
                  <a:pt x="0" y="0"/>
                </a:moveTo>
                <a:lnTo>
                  <a:pt x="1142069" y="0"/>
                </a:lnTo>
                <a:lnTo>
                  <a:pt x="1142069" y="1142069"/>
                </a:lnTo>
                <a:lnTo>
                  <a:pt x="0" y="11420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Tóth Sándorné</a:t>
            </a:r>
          </a:p>
        </p:txBody>
      </p:sp>
      <p:sp>
        <p:nvSpPr>
          <p:cNvPr id="10" name="Szövegdoboz 9">
            <a:extLst>
              <a:ext uri="{FF2B5EF4-FFF2-40B4-BE49-F238E27FC236}">
                <a16:creationId xmlns:a16="http://schemas.microsoft.com/office/drawing/2014/main" id="{EB764B3D-6CBC-F1A6-746F-2A2F299CF322}"/>
              </a:ext>
            </a:extLst>
          </p:cNvPr>
          <p:cNvSpPr txBox="1"/>
          <p:nvPr/>
        </p:nvSpPr>
        <p:spPr>
          <a:xfrm>
            <a:off x="1042416" y="457200"/>
            <a:ext cx="9774936" cy="646331"/>
          </a:xfrm>
          <a:prstGeom prst="rect">
            <a:avLst/>
          </a:prstGeom>
          <a:noFill/>
        </p:spPr>
        <p:txBody>
          <a:bodyPr wrap="square" rtlCol="0">
            <a:spAutoFit/>
          </a:bodyPr>
          <a:lstStyle/>
          <a:p>
            <a:pPr algn="ctr"/>
            <a:r>
              <a:rPr lang="hu-HU" sz="3600" dirty="0"/>
              <a:t>Jó tudni</a:t>
            </a:r>
          </a:p>
        </p:txBody>
      </p:sp>
      <p:sp>
        <p:nvSpPr>
          <p:cNvPr id="2" name="Szövegdoboz 1">
            <a:extLst>
              <a:ext uri="{FF2B5EF4-FFF2-40B4-BE49-F238E27FC236}">
                <a16:creationId xmlns:a16="http://schemas.microsoft.com/office/drawing/2014/main" id="{5571B302-8DD3-8EE3-6E61-F40AB63A2379}"/>
              </a:ext>
            </a:extLst>
          </p:cNvPr>
          <p:cNvSpPr txBox="1"/>
          <p:nvPr/>
        </p:nvSpPr>
        <p:spPr>
          <a:xfrm>
            <a:off x="1984248" y="2828835"/>
            <a:ext cx="1572768" cy="1200329"/>
          </a:xfrm>
          <a:prstGeom prst="rect">
            <a:avLst/>
          </a:prstGeom>
          <a:noFill/>
        </p:spPr>
        <p:txBody>
          <a:bodyPr wrap="square" rtlCol="0">
            <a:spAutoFit/>
          </a:bodyPr>
          <a:lstStyle/>
          <a:p>
            <a:r>
              <a:rPr lang="hu-HU" sz="7200" dirty="0"/>
              <a:t>🧒</a:t>
            </a:r>
          </a:p>
        </p:txBody>
      </p:sp>
      <p:pic>
        <p:nvPicPr>
          <p:cNvPr id="6" name="Kép 5">
            <a:extLst>
              <a:ext uri="{FF2B5EF4-FFF2-40B4-BE49-F238E27FC236}">
                <a16:creationId xmlns:a16="http://schemas.microsoft.com/office/drawing/2014/main" id="{735F5FC5-BACB-F23A-C259-E500A9AC2C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30407" y="2539999"/>
            <a:ext cx="2164900" cy="1843483"/>
          </a:xfrm>
          <a:prstGeom prst="rect">
            <a:avLst/>
          </a:prstGeom>
        </p:spPr>
      </p:pic>
      <p:sp>
        <p:nvSpPr>
          <p:cNvPr id="12" name="Szabadkézi sokszög: alakzat 11">
            <a:extLst>
              <a:ext uri="{FF2B5EF4-FFF2-40B4-BE49-F238E27FC236}">
                <a16:creationId xmlns:a16="http://schemas.microsoft.com/office/drawing/2014/main" id="{96E92CE4-31F9-4B86-4C6C-9F88777CE937}"/>
              </a:ext>
            </a:extLst>
          </p:cNvPr>
          <p:cNvSpPr/>
          <p:nvPr/>
        </p:nvSpPr>
        <p:spPr>
          <a:xfrm>
            <a:off x="4597549" y="3461741"/>
            <a:ext cx="1142069" cy="1142069"/>
          </a:xfrm>
          <a:custGeom>
            <a:avLst/>
            <a:gdLst>
              <a:gd name="connsiteX0" fmla="*/ 0 w 1142069"/>
              <a:gd name="connsiteY0" fmla="*/ 0 h 1142069"/>
              <a:gd name="connsiteX1" fmla="*/ 1142069 w 1142069"/>
              <a:gd name="connsiteY1" fmla="*/ 0 h 1142069"/>
              <a:gd name="connsiteX2" fmla="*/ 1142069 w 1142069"/>
              <a:gd name="connsiteY2" fmla="*/ 1142069 h 1142069"/>
              <a:gd name="connsiteX3" fmla="*/ 0 w 1142069"/>
              <a:gd name="connsiteY3" fmla="*/ 1142069 h 1142069"/>
              <a:gd name="connsiteX4" fmla="*/ 0 w 1142069"/>
              <a:gd name="connsiteY4" fmla="*/ 0 h 11420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2069" h="1142069">
                <a:moveTo>
                  <a:pt x="0" y="0"/>
                </a:moveTo>
                <a:lnTo>
                  <a:pt x="1142069" y="0"/>
                </a:lnTo>
                <a:lnTo>
                  <a:pt x="1142069" y="1142069"/>
                </a:lnTo>
                <a:lnTo>
                  <a:pt x="0" y="1142069"/>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Kardos Zoltán</a:t>
            </a:r>
          </a:p>
        </p:txBody>
      </p:sp>
    </p:spTree>
    <p:extLst>
      <p:ext uri="{BB962C8B-B14F-4D97-AF65-F5344CB8AC3E}">
        <p14:creationId xmlns:p14="http://schemas.microsoft.com/office/powerpoint/2010/main" val="341638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B64B282E-6832-0CEC-56D2-382013C28B55}"/>
              </a:ext>
            </a:extLst>
          </p:cNvPr>
          <p:cNvSpPr>
            <a:spLocks noGrp="1" noChangeArrowheads="1"/>
          </p:cNvSpPr>
          <p:nvPr>
            <p:ph type="title" idx="4294967295"/>
          </p:nvPr>
        </p:nvSpPr>
        <p:spPr>
          <a:xfrm>
            <a:off x="98425" y="5249863"/>
            <a:ext cx="5786438" cy="1506537"/>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Lst>
            </a:pPr>
            <a:r>
              <a:rPr lang="hu-HU" altLang="hu-HU" sz="3600">
                <a:latin typeface="Century Gothic" panose="020B0502020202020204" pitchFamily="34" charset="0"/>
              </a:rPr>
              <a:t>Szerverüzemeltetés, tesztelés</a:t>
            </a:r>
          </a:p>
        </p:txBody>
      </p:sp>
      <p:pic>
        <p:nvPicPr>
          <p:cNvPr id="27650" name="Picture 2">
            <a:extLst>
              <a:ext uri="{FF2B5EF4-FFF2-40B4-BE49-F238E27FC236}">
                <a16:creationId xmlns:a16="http://schemas.microsoft.com/office/drawing/2014/main" id="{33FF18DC-239A-6B1A-A27B-A180E33F9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500" b="25357"/>
          <a:stretch>
            <a:fillRect/>
          </a:stretch>
        </p:blipFill>
        <p:spPr bwMode="auto">
          <a:xfrm>
            <a:off x="5156200" y="2374900"/>
            <a:ext cx="5332413" cy="1533525"/>
          </a:xfrm>
          <a:prstGeom prst="rect">
            <a:avLst/>
          </a:prstGeom>
          <a:noFill/>
          <a:ln>
            <a:noFill/>
          </a:ln>
          <a:effectLst/>
          <a:extLst>
            <a:ext uri="{909E8E84-426E-40DD-AFC4-6F175D3DCCD1}">
              <a14:hiddenFill xmlns:a14="http://schemas.microsoft.com/office/drawing/2010/main">
                <a:blipFill dpi="0" rotWithShape="0">
                  <a:blip/>
                  <a:srcRect t="23500" b="2535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3">
            <a:extLst>
              <a:ext uri="{FF2B5EF4-FFF2-40B4-BE49-F238E27FC236}">
                <a16:creationId xmlns:a16="http://schemas.microsoft.com/office/drawing/2014/main" id="{4BEE6157-2DC2-FF5D-AA33-275AB717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 y="496888"/>
            <a:ext cx="5700712" cy="166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a:extLst>
              <a:ext uri="{FF2B5EF4-FFF2-40B4-BE49-F238E27FC236}">
                <a16:creationId xmlns:a16="http://schemas.microsoft.com/office/drawing/2014/main" id="{3BA5A221-34C0-1700-EAD0-DFB9E6A40226}"/>
              </a:ext>
            </a:extLst>
          </p:cNvPr>
          <p:cNvSpPr>
            <a:spLocks noChangeArrowheads="1"/>
          </p:cNvSpPr>
          <p:nvPr/>
        </p:nvSpPr>
        <p:spPr bwMode="auto">
          <a:xfrm>
            <a:off x="5975350" y="276225"/>
            <a:ext cx="554355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Django szervert, ha belerakjuk egy docker konténerbe, akkor könnyű szerrel el tudjuk érni egy DynDNS szolgáltatás segítségével bármilyen külső hálózatról. Én a Dynu szolgáltatót preferáltam.</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szervert így :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mn-cs"/>
                <a:hlinkClick r:id="rId5"/>
              </a:rPr>
              <a:t>http://azenhazam.mywire.org:8800/</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 url címen tudjuk elérni és a backend rendszer tesztelése is lehetséges. </a:t>
            </a:r>
          </a:p>
        </p:txBody>
      </p:sp>
      <p:sp>
        <p:nvSpPr>
          <p:cNvPr id="27653" name="Rectangle 5">
            <a:extLst>
              <a:ext uri="{FF2B5EF4-FFF2-40B4-BE49-F238E27FC236}">
                <a16:creationId xmlns:a16="http://schemas.microsoft.com/office/drawing/2014/main" id="{FFE73765-B714-87B8-85E8-776D2F84DD59}"/>
              </a:ext>
            </a:extLst>
          </p:cNvPr>
          <p:cNvSpPr>
            <a:spLocks noChangeArrowheads="1"/>
          </p:cNvSpPr>
          <p:nvPr/>
        </p:nvSpPr>
        <p:spPr bwMode="auto">
          <a:xfrm>
            <a:off x="5886450" y="4735513"/>
            <a:ext cx="3300413" cy="201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tesztelés igen fontos folyamat, mely során az összeállított rendszert ellenőrizzük, hogy megbizonyosodjunk a megfelelő működésről, minőségről és teljesítményről.</a:t>
            </a:r>
          </a:p>
        </p:txBody>
      </p:sp>
      <p:pic>
        <p:nvPicPr>
          <p:cNvPr id="27654" name="Picture 6">
            <a:extLst>
              <a:ext uri="{FF2B5EF4-FFF2-40B4-BE49-F238E27FC236}">
                <a16:creationId xmlns:a16="http://schemas.microsoft.com/office/drawing/2014/main" id="{A257FA8D-05B9-6151-BF0A-A456F449D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25" y="4064000"/>
            <a:ext cx="3244850" cy="234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5" name="AutoShape 7">
            <a:extLst>
              <a:ext uri="{FF2B5EF4-FFF2-40B4-BE49-F238E27FC236}">
                <a16:creationId xmlns:a16="http://schemas.microsoft.com/office/drawing/2014/main" id="{B729160C-AEC4-7DD4-6B5F-37742F167EAA}"/>
              </a:ext>
            </a:extLst>
          </p:cNvPr>
          <p:cNvSpPr>
            <a:spLocks noChangeArrowheads="1"/>
          </p:cNvSpPr>
          <p:nvPr/>
        </p:nvSpPr>
        <p:spPr bwMode="auto">
          <a:xfrm>
            <a:off x="10425113" y="3390900"/>
            <a:ext cx="1566862" cy="836083"/>
          </a:xfrm>
          <a:prstGeom prst="wedgeRoundRectCallout">
            <a:avLst>
              <a:gd name="adj1" fmla="val -54935"/>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Lst>
              <a:defRPr>
                <a:solidFill>
                  <a:srgbClr val="000000"/>
                </a:solidFill>
                <a:latin typeface="Arial" panose="020B0604020202020204" pitchFamily="34" charset="0"/>
                <a:ea typeface="Microsoft YaHei" panose="020B0503020204020204" pitchFamily="34" charset="-122"/>
              </a:defRPr>
            </a:lvl1pPr>
            <a:lvl2pPr>
              <a:tabLst>
                <a:tab pos="914400" algn="l"/>
              </a:tabLst>
              <a:defRPr>
                <a:solidFill>
                  <a:srgbClr val="000000"/>
                </a:solidFill>
                <a:latin typeface="Arial" panose="020B0604020202020204" pitchFamily="34" charset="0"/>
                <a:ea typeface="Microsoft YaHei" panose="020B0503020204020204" pitchFamily="34" charset="-122"/>
              </a:defRPr>
            </a:lvl2pPr>
            <a:lvl3pPr>
              <a:tabLst>
                <a:tab pos="914400" algn="l"/>
              </a:tabLst>
              <a:defRPr>
                <a:solidFill>
                  <a:srgbClr val="000000"/>
                </a:solidFill>
                <a:latin typeface="Arial" panose="020B0604020202020204" pitchFamily="34" charset="0"/>
                <a:ea typeface="Microsoft YaHei" panose="020B0503020204020204" pitchFamily="34" charset="-122"/>
              </a:defRPr>
            </a:lvl3pPr>
            <a:lvl4pPr>
              <a:tabLst>
                <a:tab pos="914400" algn="l"/>
              </a:tabLst>
              <a:defRPr>
                <a:solidFill>
                  <a:srgbClr val="000000"/>
                </a:solidFill>
                <a:latin typeface="Arial" panose="020B0604020202020204" pitchFamily="34" charset="0"/>
                <a:ea typeface="Microsoft YaHei" panose="020B0503020204020204" pitchFamily="34" charset="-122"/>
              </a:defRPr>
            </a:lvl4pPr>
            <a:lvl5pPr>
              <a:tabLst>
                <a:tab pos="914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Működni működik, de vajon jó -e?</a:t>
            </a:r>
          </a:p>
        </p:txBody>
      </p:sp>
      <p:sp>
        <p:nvSpPr>
          <p:cNvPr id="27656" name="Rectangle 8">
            <a:extLst>
              <a:ext uri="{FF2B5EF4-FFF2-40B4-BE49-F238E27FC236}">
                <a16:creationId xmlns:a16="http://schemas.microsoft.com/office/drawing/2014/main" id="{6063B749-6E81-8048-400B-2A53E7027153}"/>
              </a:ext>
            </a:extLst>
          </p:cNvPr>
          <p:cNvSpPr>
            <a:spLocks noChangeArrowheads="1"/>
          </p:cNvSpPr>
          <p:nvPr/>
        </p:nvSpPr>
        <p:spPr bwMode="auto">
          <a:xfrm>
            <a:off x="187325" y="2816225"/>
            <a:ext cx="4868863"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HTML, CSS, JavaScript állományokat a Linuxweb webhoszting szolgáltatóra bíztam, hogy folyamatosan elérhető legyen a számunkra. Így a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DejaVu Sans" charset="0"/>
                <a:hlinkClick r:id="rId7"/>
              </a:rPr>
              <a:t>http://fomix.hu/aladar/valto.html</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url címen tudjuk elérni és a frontend rendszer tesztelése is lehetséges.</a:t>
            </a:r>
          </a:p>
        </p:txBody>
      </p:sp>
    </p:spTree>
    <p:extLst>
      <p:ext uri="{BB962C8B-B14F-4D97-AF65-F5344CB8AC3E}">
        <p14:creationId xmlns:p14="http://schemas.microsoft.com/office/powerpoint/2010/main" val="2450177303"/>
      </p:ext>
    </p:extLst>
  </p:cSld>
  <p:clrMapOvr>
    <a:masterClrMapping/>
  </p:clrMapOvr>
  <p:transition spd="slow" advTm="221184"/>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rgbClr val="00B0F0"/>
          </a:bgClr>
        </a:patt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7125554-565F-C3DA-856D-5B037AE326C4}"/>
              </a:ext>
            </a:extLst>
          </p:cNvPr>
          <p:cNvSpPr>
            <a:spLocks noGrp="1"/>
          </p:cNvSpPr>
          <p:nvPr>
            <p:ph type="title"/>
          </p:nvPr>
        </p:nvSpPr>
        <p:spPr>
          <a:xfrm>
            <a:off x="5938385" y="6172200"/>
            <a:ext cx="7922758" cy="222704"/>
          </a:xfrm>
        </p:spPr>
        <p:txBody>
          <a:bodyPr/>
          <a:lstStyle/>
          <a:p>
            <a:r>
              <a:rPr lang="hu-HU" dirty="0"/>
              <a:t>A teljes mű</a:t>
            </a:r>
          </a:p>
        </p:txBody>
      </p:sp>
      <p:pic>
        <p:nvPicPr>
          <p:cNvPr id="4" name="Pénzváltóprojekt">
            <a:hlinkClick r:id="" action="ppaction://media"/>
            <a:extLst>
              <a:ext uri="{FF2B5EF4-FFF2-40B4-BE49-F238E27FC236}">
                <a16:creationId xmlns:a16="http://schemas.microsoft.com/office/drawing/2014/main" id="{90665448-9ADB-448D-DB6D-F4044E9548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6755" y="671286"/>
            <a:ext cx="8044316" cy="4525176"/>
          </a:xfrm>
        </p:spPr>
      </p:pic>
    </p:spTree>
    <p:extLst>
      <p:ext uri="{BB962C8B-B14F-4D97-AF65-F5344CB8AC3E}">
        <p14:creationId xmlns:p14="http://schemas.microsoft.com/office/powerpoint/2010/main" val="2048459844"/>
      </p:ext>
    </p:extLst>
  </p:cSld>
  <p:clrMapOvr>
    <a:masterClrMapping/>
  </p:clrMapOvr>
  <mc:AlternateContent xmlns:mc="http://schemas.openxmlformats.org/markup-compatibility/2006" xmlns:p14="http://schemas.microsoft.com/office/powerpoint/2010/main">
    <mc:Choice Requires="p14">
      <p:transition spd="slow" p14:dur="2000" advTm="216470"/>
    </mc:Choice>
    <mc:Fallback xmlns="">
      <p:transition spd="slow" advTm="216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A5C5DDCD-866B-9899-4311-7A2916C182A6}"/>
              </a:ext>
            </a:extLst>
          </p:cNvPr>
          <p:cNvPicPr>
            <a:picLocks noGrp="1" noChangeAspect="1"/>
          </p:cNvPicPr>
          <p:nvPr>
            <p:ph idx="1"/>
          </p:nvPr>
        </p:nvPicPr>
        <p:blipFill rotWithShape="1">
          <a:blip r:embed="rId2"/>
          <a:srcRect l="1231" t="1505" b="-1"/>
          <a:stretch/>
        </p:blipFill>
        <p:spPr>
          <a:xfrm>
            <a:off x="5016500" y="1739900"/>
            <a:ext cx="6695440" cy="3864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kihívás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859536" y="2039112"/>
            <a:ext cx="3566160" cy="2862322"/>
          </a:xfrm>
          <a:prstGeom prst="rect">
            <a:avLst/>
          </a:prstGeom>
          <a:noFill/>
        </p:spPr>
        <p:txBody>
          <a:bodyPr wrap="square" rtlCol="0">
            <a:spAutoFit/>
          </a:bodyPr>
          <a:lstStyle/>
          <a:p>
            <a:r>
              <a:rPr lang="hu-HU" sz="2000" b="1" dirty="0">
                <a:latin typeface="Century Gothic" panose="020B0502020202020204" pitchFamily="34" charset="0"/>
              </a:rPr>
              <a:t>Probléma:</a:t>
            </a:r>
          </a:p>
          <a:p>
            <a:r>
              <a:rPr lang="hu-HU" sz="2000" dirty="0">
                <a:latin typeface="Century Gothic" panose="020B0502020202020204" pitchFamily="34" charset="0"/>
              </a:rPr>
              <a:t>Valutaváltás megoldása informatikai eszközökkel</a:t>
            </a: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r>
              <a:rPr lang="hu-HU" sz="2000" b="1" dirty="0">
                <a:latin typeface="Century Gothic" panose="020B0502020202020204" pitchFamily="34" charset="0"/>
              </a:rPr>
              <a:t>Megoldás:</a:t>
            </a:r>
          </a:p>
          <a:p>
            <a:r>
              <a:rPr lang="hu-HU" sz="2000" dirty="0">
                <a:latin typeface="Century Gothic" panose="020B0502020202020204" pitchFamily="34" charset="0"/>
              </a:rPr>
              <a:t>Egy reszponzív honlap.</a:t>
            </a:r>
          </a:p>
        </p:txBody>
      </p:sp>
    </p:spTree>
    <p:extLst>
      <p:ext uri="{BB962C8B-B14F-4D97-AF65-F5344CB8AC3E}">
        <p14:creationId xmlns:p14="http://schemas.microsoft.com/office/powerpoint/2010/main" val="27751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A089EDEB-D54B-A759-5311-32CA78CE9830}"/>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honlap funkciói</a:t>
            </a:r>
          </a:p>
        </p:txBody>
      </p:sp>
      <p:graphicFrame>
        <p:nvGraphicFramePr>
          <p:cNvPr id="8" name="Diagram 7">
            <a:extLst>
              <a:ext uri="{FF2B5EF4-FFF2-40B4-BE49-F238E27FC236}">
                <a16:creationId xmlns:a16="http://schemas.microsoft.com/office/drawing/2014/main" id="{F2EF9A59-56E3-A431-ACFA-2FBFECC35077}"/>
              </a:ext>
            </a:extLst>
          </p:cNvPr>
          <p:cNvGraphicFramePr/>
          <p:nvPr>
            <p:extLst>
              <p:ext uri="{D42A27DB-BD31-4B8C-83A1-F6EECF244321}">
                <p14:modId xmlns:p14="http://schemas.microsoft.com/office/powerpoint/2010/main" val="1063509019"/>
              </p:ext>
            </p:extLst>
          </p:nvPr>
        </p:nvGraphicFramePr>
        <p:xfrm>
          <a:off x="402337" y="1664208"/>
          <a:ext cx="11228832" cy="495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92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6BCA6FE-12E3-A47D-AEC4-97575573ABFF}"/>
              </a:ext>
            </a:extLst>
          </p:cNvPr>
          <p:cNvSpPr>
            <a:spLocks noGrp="1"/>
          </p:cNvSpPr>
          <p:nvPr>
            <p:ph idx="1"/>
          </p:nvPr>
        </p:nvSpPr>
        <p:spPr>
          <a:xfrm>
            <a:off x="1753616" y="4464733"/>
            <a:ext cx="9663684" cy="2181533"/>
          </a:xfrm>
        </p:spPr>
        <p:txBody>
          <a:bodyPr/>
          <a:lstStyle/>
          <a:p>
            <a:pPr marL="0" indent="0">
              <a:buNone/>
            </a:pPr>
            <a:endParaRPr lang="hu-HU" dirty="0">
              <a:solidFill>
                <a:schemeClr val="tx1"/>
              </a:solidFill>
            </a:endParaRPr>
          </a:p>
          <a:p>
            <a:pPr marL="0" indent="0">
              <a:buNone/>
            </a:pPr>
            <a:r>
              <a:rPr lang="hu-HU" dirty="0">
                <a:solidFill>
                  <a:schemeClr val="tx1"/>
                </a:solidFill>
              </a:rPr>
              <a:t>Az én feladatom ezekből az adatbázis és a dokumentáció volt.</a:t>
            </a:r>
          </a:p>
        </p:txBody>
      </p:sp>
      <p:sp>
        <p:nvSpPr>
          <p:cNvPr id="4" name="Szövegdoboz 3">
            <a:extLst>
              <a:ext uri="{FF2B5EF4-FFF2-40B4-BE49-F238E27FC236}">
                <a16:creationId xmlns:a16="http://schemas.microsoft.com/office/drawing/2014/main" id="{3664E81A-E720-2A47-F4BF-E64711643EC8}"/>
              </a:ext>
            </a:extLst>
          </p:cNvPr>
          <p:cNvSpPr txBox="1"/>
          <p:nvPr/>
        </p:nvSpPr>
        <p:spPr>
          <a:xfrm>
            <a:off x="1042416" y="457200"/>
            <a:ext cx="9774936" cy="646331"/>
          </a:xfrm>
          <a:prstGeom prst="rect">
            <a:avLst/>
          </a:prstGeom>
          <a:noFill/>
        </p:spPr>
        <p:txBody>
          <a:bodyPr wrap="square" rtlCol="0">
            <a:spAutoFit/>
          </a:bodyPr>
          <a:lstStyle/>
          <a:p>
            <a:pPr algn="ctr"/>
            <a:r>
              <a:rPr lang="hu-HU" sz="3600" dirty="0"/>
              <a:t>Hogyan csináltuk?</a:t>
            </a:r>
          </a:p>
        </p:txBody>
      </p:sp>
      <p:graphicFrame>
        <p:nvGraphicFramePr>
          <p:cNvPr id="2" name="Diagram 1"/>
          <p:cNvGraphicFramePr/>
          <p:nvPr>
            <p:extLst>
              <p:ext uri="{D42A27DB-BD31-4B8C-83A1-F6EECF244321}">
                <p14:modId xmlns:p14="http://schemas.microsoft.com/office/powerpoint/2010/main" val="3417139128"/>
              </p:ext>
            </p:extLst>
          </p:nvPr>
        </p:nvGraphicFramePr>
        <p:xfrm>
          <a:off x="2304034" y="1600199"/>
          <a:ext cx="7251700" cy="3458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40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9856" y="0"/>
            <a:ext cx="56007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Tartalom helye 2">
            <a:extLst>
              <a:ext uri="{FF2B5EF4-FFF2-40B4-BE49-F238E27FC236}">
                <a16:creationId xmlns:a16="http://schemas.microsoft.com/office/drawing/2014/main" id="{A8A1D00A-5A71-4353-DCFC-6EA0D9938973}"/>
              </a:ext>
            </a:extLst>
          </p:cNvPr>
          <p:cNvSpPr>
            <a:spLocks noGrp="1"/>
          </p:cNvSpPr>
          <p:nvPr>
            <p:ph idx="1"/>
          </p:nvPr>
        </p:nvSpPr>
        <p:spPr>
          <a:xfrm>
            <a:off x="503872" y="1625308"/>
            <a:ext cx="4563429" cy="640815"/>
          </a:xfrm>
        </p:spPr>
        <p:txBody>
          <a:bodyPr>
            <a:noAutofit/>
          </a:bodyPr>
          <a:lstStyle/>
          <a:p>
            <a:pPr>
              <a:lnSpc>
                <a:spcPct val="107000"/>
              </a:lnSpc>
              <a:spcAft>
                <a:spcPts val="800"/>
              </a:spcAft>
            </a:pP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I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created</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database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in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three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steps</a:t>
            </a:r>
            <a:r>
              <a:rPr lang="hu-HU" kern="100" dirty="0">
                <a:latin typeface="Century Gothic" panose="020B0502020202020204" pitchFamily="34" charset="0"/>
                <a:ea typeface="Calibri" panose="020F0502020204030204" pitchFamily="34" charset="0"/>
                <a:cs typeface="Times New Roman" panose="02020603050405020304" pitchFamily="18" charset="0"/>
              </a:rPr>
              <a:t>:</a:t>
            </a:r>
            <a:endParaRPr lang="hu-HU" kern="100" dirty="0">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5" name="Kép 4">
            <a:extLst>
              <a:ext uri="{FF2B5EF4-FFF2-40B4-BE49-F238E27FC236}">
                <a16:creationId xmlns:a16="http://schemas.microsoft.com/office/drawing/2014/main" id="{0D3C819C-20B6-786E-F406-8F32FC5D5FB7}"/>
              </a:ext>
            </a:extLst>
          </p:cNvPr>
          <p:cNvPicPr>
            <a:picLocks noChangeAspect="1"/>
          </p:cNvPicPr>
          <p:nvPr/>
        </p:nvPicPr>
        <p:blipFill rotWithShape="1">
          <a:blip r:embed="rId2">
            <a:extLst>
              <a:ext uri="{28A0092B-C50C-407E-A947-70E740481C1C}">
                <a14:useLocalDpi xmlns:a14="http://schemas.microsoft.com/office/drawing/2010/main" val="0"/>
              </a:ext>
            </a:extLst>
          </a:blip>
          <a:srcRect l="2796" t="3569" r="11544" b="18243"/>
          <a:stretch/>
        </p:blipFill>
        <p:spPr>
          <a:xfrm>
            <a:off x="4837915" y="1625308"/>
            <a:ext cx="7163586" cy="3742719"/>
          </a:xfrm>
          <a:prstGeom prst="rect">
            <a:avLst/>
          </a:prstGeom>
          <a:solidFill>
            <a:srgbClr val="FFFFFF">
              <a:shade val="85000"/>
            </a:srgbClr>
          </a:solidFill>
          <a:ln w="190500" cap="rnd">
            <a:solidFill>
              <a:srgbClr val="FFFFFF"/>
            </a:solidFill>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Szövegdoboz 5">
            <a:extLst>
              <a:ext uri="{FF2B5EF4-FFF2-40B4-BE49-F238E27FC236}">
                <a16:creationId xmlns:a16="http://schemas.microsoft.com/office/drawing/2014/main" id="{3664E81A-E720-2A47-F4BF-E64711643EC8}"/>
              </a:ext>
            </a:extLst>
          </p:cNvPr>
          <p:cNvSpPr txBox="1"/>
          <p:nvPr/>
        </p:nvSpPr>
        <p:spPr>
          <a:xfrm>
            <a:off x="808383" y="444500"/>
            <a:ext cx="4258918" cy="646331"/>
          </a:xfrm>
          <a:prstGeom prst="rect">
            <a:avLst/>
          </a:prstGeom>
          <a:noFill/>
        </p:spPr>
        <p:txBody>
          <a:bodyPr wrap="square" rtlCol="0">
            <a:spAutoFit/>
          </a:bodyPr>
          <a:lstStyle/>
          <a:p>
            <a:pPr algn="ctr"/>
            <a:r>
              <a:rPr lang="hu-HU" sz="3600" dirty="0">
                <a:solidFill>
                  <a:schemeClr val="bg2">
                    <a:lumMod val="75000"/>
                  </a:schemeClr>
                </a:solidFill>
              </a:rPr>
              <a:t>The </a:t>
            </a:r>
            <a:r>
              <a:rPr lang="hu-HU" sz="3600" dirty="0" err="1">
                <a:solidFill>
                  <a:schemeClr val="bg2">
                    <a:lumMod val="75000"/>
                  </a:schemeClr>
                </a:solidFill>
              </a:rPr>
              <a:t>database</a:t>
            </a:r>
            <a:endParaRPr lang="hu-HU" sz="3600" dirty="0">
              <a:solidFill>
                <a:schemeClr val="bg2">
                  <a:lumMod val="75000"/>
                </a:schemeClr>
              </a:solidFill>
            </a:endParaRPr>
          </a:p>
        </p:txBody>
      </p:sp>
      <p:sp>
        <p:nvSpPr>
          <p:cNvPr id="17" name="Téglalap 16"/>
          <p:cNvSpPr/>
          <p:nvPr/>
        </p:nvSpPr>
        <p:spPr>
          <a:xfrm>
            <a:off x="1134345" y="3212374"/>
            <a:ext cx="1675861" cy="269937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Szövegdoboz 20"/>
          <p:cNvSpPr txBox="1"/>
          <p:nvPr/>
        </p:nvSpPr>
        <p:spPr>
          <a:xfrm>
            <a:off x="1847064" y="2587761"/>
            <a:ext cx="3323811" cy="3847207"/>
          </a:xfrm>
          <a:prstGeom prst="rect">
            <a:avLst/>
          </a:prstGeom>
          <a:noFill/>
        </p:spPr>
        <p:txBody>
          <a:bodyPr wrap="square" rtlCol="0">
            <a:spAutoFit/>
          </a:bodyPr>
          <a:lstStyle/>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1.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design and implementation database with MySQL</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2.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create the database dump to the documentation and the converting</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3.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Converting the MySQL database to SQLite format</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400" dirty="0"/>
          </a:p>
        </p:txBody>
      </p:sp>
      <p:pic>
        <p:nvPicPr>
          <p:cNvPr id="26" name="Kép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99" y="2455250"/>
            <a:ext cx="856485" cy="856485"/>
          </a:xfrm>
          <a:prstGeom prst="rect">
            <a:avLst/>
          </a:prstGeom>
        </p:spPr>
      </p:pic>
      <p:pic>
        <p:nvPicPr>
          <p:cNvPr id="29" name="Kép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83" y="3667704"/>
            <a:ext cx="712719" cy="712719"/>
          </a:xfrm>
          <a:prstGeom prst="rect">
            <a:avLst/>
          </a:prstGeom>
        </p:spPr>
      </p:pic>
      <p:pic>
        <p:nvPicPr>
          <p:cNvPr id="30" name="Kép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83" y="5005036"/>
            <a:ext cx="723551" cy="723551"/>
          </a:xfrm>
          <a:prstGeom prst="rect">
            <a:avLst/>
          </a:prstGeom>
        </p:spPr>
      </p:pic>
    </p:spTree>
    <p:extLst>
      <p:ext uri="{BB962C8B-B14F-4D97-AF65-F5344CB8AC3E}">
        <p14:creationId xmlns:p14="http://schemas.microsoft.com/office/powerpoint/2010/main" val="353168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53833FD-2B81-3534-5C46-A0C4C5A41D04}"/>
              </a:ext>
            </a:extLst>
          </p:cNvPr>
          <p:cNvSpPr>
            <a:spLocks noGrp="1"/>
          </p:cNvSpPr>
          <p:nvPr>
            <p:ph idx="1"/>
          </p:nvPr>
        </p:nvSpPr>
        <p:spPr>
          <a:xfrm>
            <a:off x="785812" y="1651000"/>
            <a:ext cx="4065588" cy="4368800"/>
          </a:xfrm>
        </p:spPr>
        <p:txBody>
          <a:bodyPr>
            <a:normAutofit/>
          </a:bodyPr>
          <a:lstStyle/>
          <a:p>
            <a:r>
              <a:rPr lang="hu-HU" dirty="0">
                <a:solidFill>
                  <a:schemeClr val="tx1"/>
                </a:solidFill>
              </a:rPr>
              <a:t>A projekt műszaki leírása</a:t>
            </a:r>
          </a:p>
          <a:p>
            <a:r>
              <a:rPr lang="hu-HU" dirty="0">
                <a:solidFill>
                  <a:schemeClr val="tx1"/>
                </a:solidFill>
              </a:rPr>
              <a:t>Működési séma</a:t>
            </a:r>
          </a:p>
          <a:p>
            <a:r>
              <a:rPr lang="hu-HU" dirty="0" err="1">
                <a:solidFill>
                  <a:schemeClr val="tx1"/>
                </a:solidFill>
              </a:rPr>
              <a:t>Powerpoint</a:t>
            </a:r>
            <a:r>
              <a:rPr lang="hu-HU" dirty="0">
                <a:solidFill>
                  <a:schemeClr val="tx1"/>
                </a:solidFill>
              </a:rPr>
              <a:t> bemutatók</a:t>
            </a:r>
          </a:p>
          <a:p>
            <a:pPr marL="0" indent="0">
              <a:buNone/>
            </a:pPr>
            <a:endParaRPr lang="hu-HU" dirty="0">
              <a:solidFill>
                <a:schemeClr val="tx1"/>
              </a:solidFill>
            </a:endParaRPr>
          </a:p>
          <a:p>
            <a:r>
              <a:rPr lang="hu-HU" dirty="0">
                <a:solidFill>
                  <a:schemeClr val="tx1"/>
                </a:solidFill>
              </a:rPr>
              <a:t>Mellékletek:</a:t>
            </a:r>
          </a:p>
          <a:p>
            <a:pPr lvl="1"/>
            <a:r>
              <a:rPr lang="hu-HU" sz="2000" dirty="0">
                <a:solidFill>
                  <a:schemeClr val="tx1"/>
                </a:solidFill>
              </a:rPr>
              <a:t>Adatbázis </a:t>
            </a:r>
            <a:r>
              <a:rPr lang="hu-HU" sz="2000" dirty="0" err="1">
                <a:solidFill>
                  <a:schemeClr val="tx1"/>
                </a:solidFill>
              </a:rPr>
              <a:t>dumpok</a:t>
            </a:r>
            <a:endParaRPr lang="hu-HU" sz="2000" dirty="0">
              <a:solidFill>
                <a:schemeClr val="tx1"/>
              </a:solidFill>
            </a:endParaRPr>
          </a:p>
          <a:p>
            <a:pPr lvl="1"/>
            <a:r>
              <a:rPr lang="hu-HU" sz="2000" dirty="0">
                <a:solidFill>
                  <a:schemeClr val="tx1"/>
                </a:solidFill>
              </a:rPr>
              <a:t>Saját készítésű kódok</a:t>
            </a:r>
          </a:p>
          <a:p>
            <a:pPr lvl="1"/>
            <a:r>
              <a:rPr lang="hu-HU" sz="2000" dirty="0">
                <a:solidFill>
                  <a:schemeClr val="tx1"/>
                </a:solidFill>
              </a:rPr>
              <a:t>Teszteredmények</a:t>
            </a:r>
          </a:p>
          <a:p>
            <a:pPr lvl="1"/>
            <a:endParaRPr lang="hu-HU" dirty="0"/>
          </a:p>
          <a:p>
            <a:pPr lvl="1"/>
            <a:endParaRPr lang="hu-HU" dirty="0"/>
          </a:p>
        </p:txBody>
      </p:sp>
      <p:pic>
        <p:nvPicPr>
          <p:cNvPr id="5" name="Kép 4">
            <a:extLst>
              <a:ext uri="{FF2B5EF4-FFF2-40B4-BE49-F238E27FC236}">
                <a16:creationId xmlns:a16="http://schemas.microsoft.com/office/drawing/2014/main" id="{7993890A-E5AC-313B-886B-E8B7F15D5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7402" y="1368231"/>
            <a:ext cx="6134100" cy="448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7C11EBFB-9979-8733-FEC3-04CFE1EE30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1412" y="2489200"/>
            <a:ext cx="5325752" cy="4044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zövegdoboz 7">
            <a:extLst>
              <a:ext uri="{FF2B5EF4-FFF2-40B4-BE49-F238E27FC236}">
                <a16:creationId xmlns:a16="http://schemas.microsoft.com/office/drawing/2014/main" id="{3664E81A-E720-2A47-F4BF-E64711643EC8}"/>
              </a:ext>
            </a:extLst>
          </p:cNvPr>
          <p:cNvSpPr txBox="1"/>
          <p:nvPr/>
        </p:nvSpPr>
        <p:spPr>
          <a:xfrm>
            <a:off x="1042416" y="419100"/>
            <a:ext cx="9774936" cy="646331"/>
          </a:xfrm>
          <a:prstGeom prst="rect">
            <a:avLst/>
          </a:prstGeom>
          <a:noFill/>
        </p:spPr>
        <p:txBody>
          <a:bodyPr wrap="square" rtlCol="0">
            <a:spAutoFit/>
          </a:bodyPr>
          <a:lstStyle/>
          <a:p>
            <a:pPr algn="ctr"/>
            <a:r>
              <a:rPr lang="hu-HU" sz="3600" dirty="0"/>
              <a:t>Dokumentálás</a:t>
            </a:r>
          </a:p>
        </p:txBody>
      </p:sp>
    </p:spTree>
    <p:extLst>
      <p:ext uri="{BB962C8B-B14F-4D97-AF65-F5344CB8AC3E}">
        <p14:creationId xmlns:p14="http://schemas.microsoft.com/office/powerpoint/2010/main" val="317213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972F3A4-AA49-4323-BBD6-67A7767CC5AD}"/>
              </a:ext>
            </a:extLst>
          </p:cNvPr>
          <p:cNvSpPr>
            <a:spLocks noGrp="1"/>
          </p:cNvSpPr>
          <p:nvPr>
            <p:ph type="ctrTitle"/>
          </p:nvPr>
        </p:nvSpPr>
        <p:spPr>
          <a:xfrm>
            <a:off x="684212" y="685800"/>
            <a:ext cx="8001000" cy="1123336"/>
          </a:xfrm>
        </p:spPr>
        <p:txBody>
          <a:bodyPr>
            <a:normAutofit/>
          </a:bodyPr>
          <a:lstStyle/>
          <a:p>
            <a:r>
              <a:rPr lang="hu-HU" dirty="0"/>
              <a:t>A backend rendszerről</a:t>
            </a:r>
          </a:p>
        </p:txBody>
      </p:sp>
      <p:sp>
        <p:nvSpPr>
          <p:cNvPr id="3" name="Alcím 2">
            <a:extLst>
              <a:ext uri="{FF2B5EF4-FFF2-40B4-BE49-F238E27FC236}">
                <a16:creationId xmlns:a16="http://schemas.microsoft.com/office/drawing/2014/main" id="{5CFE2950-0120-456B-86F2-5DDF2771F967}"/>
              </a:ext>
            </a:extLst>
          </p:cNvPr>
          <p:cNvSpPr>
            <a:spLocks noGrp="1"/>
          </p:cNvSpPr>
          <p:nvPr>
            <p:ph type="subTitle" idx="1"/>
          </p:nvPr>
        </p:nvSpPr>
        <p:spPr>
          <a:xfrm>
            <a:off x="684212" y="2113935"/>
            <a:ext cx="6400800" cy="3667105"/>
          </a:xfrm>
        </p:spPr>
        <p:txBody>
          <a:bodyPr>
            <a:normAutofit/>
          </a:bodyPr>
          <a:lstStyle/>
          <a:p>
            <a:r>
              <a:rPr lang="hu-HU" dirty="0"/>
              <a:t> Tartalomjegyzék:</a:t>
            </a:r>
          </a:p>
          <a:p>
            <a:r>
              <a:rPr lang="hu-HU" dirty="0"/>
              <a:t> - Backend rendszer</a:t>
            </a:r>
          </a:p>
          <a:p>
            <a:r>
              <a:rPr lang="hu-HU" dirty="0"/>
              <a:t> - Felhasználókezelés </a:t>
            </a:r>
          </a:p>
          <a:p>
            <a:r>
              <a:rPr lang="hu-HU" dirty="0"/>
              <a:t> - Váltás, küldés és tranzakciók</a:t>
            </a:r>
          </a:p>
          <a:p>
            <a:endParaRPr lang="hu-HU" dirty="0"/>
          </a:p>
          <a:p>
            <a:endParaRPr lang="hu-HU" dirty="0"/>
          </a:p>
          <a:p>
            <a:r>
              <a:rPr lang="hu-HU" dirty="0"/>
              <a:t>Készítette: Ágoston Attila</a:t>
            </a:r>
          </a:p>
        </p:txBody>
      </p:sp>
    </p:spTree>
    <p:extLst>
      <p:ext uri="{BB962C8B-B14F-4D97-AF65-F5344CB8AC3E}">
        <p14:creationId xmlns:p14="http://schemas.microsoft.com/office/powerpoint/2010/main" val="91255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5630B5-C52E-4679-8A67-9B4A88F7A494}"/>
              </a:ext>
            </a:extLst>
          </p:cNvPr>
          <p:cNvSpPr>
            <a:spLocks noGrp="1"/>
          </p:cNvSpPr>
          <p:nvPr>
            <p:ph type="title"/>
          </p:nvPr>
        </p:nvSpPr>
        <p:spPr>
          <a:xfrm>
            <a:off x="3162302" y="603428"/>
            <a:ext cx="8534400" cy="1507067"/>
          </a:xfrm>
        </p:spPr>
        <p:txBody>
          <a:bodyPr/>
          <a:lstStyle/>
          <a:p>
            <a:r>
              <a:rPr lang="hu-HU" dirty="0"/>
              <a:t>Backend rendszer:</a:t>
            </a:r>
          </a:p>
        </p:txBody>
      </p:sp>
      <p:sp>
        <p:nvSpPr>
          <p:cNvPr id="3" name="Tartalom helye 2">
            <a:extLst>
              <a:ext uri="{FF2B5EF4-FFF2-40B4-BE49-F238E27FC236}">
                <a16:creationId xmlns:a16="http://schemas.microsoft.com/office/drawing/2014/main" id="{69F6F542-6E87-4D59-81BC-7BB19514D80B}"/>
              </a:ext>
            </a:extLst>
          </p:cNvPr>
          <p:cNvSpPr>
            <a:spLocks noGrp="1"/>
          </p:cNvSpPr>
          <p:nvPr>
            <p:ph idx="1"/>
          </p:nvPr>
        </p:nvSpPr>
        <p:spPr>
          <a:xfrm>
            <a:off x="3162302" y="3322320"/>
            <a:ext cx="7823097" cy="2932252"/>
          </a:xfrm>
        </p:spPr>
        <p:txBody>
          <a:bodyPr/>
          <a:lstStyle/>
          <a:p>
            <a:r>
              <a:rPr lang="hu-HU" dirty="0" err="1"/>
              <a:t>Django</a:t>
            </a:r>
            <a:r>
              <a:rPr lang="hu-HU" dirty="0"/>
              <a:t> használatával készült.</a:t>
            </a:r>
          </a:p>
          <a:p>
            <a:r>
              <a:rPr lang="hu-HU" dirty="0"/>
              <a:t>Python programozási nyelvben.</a:t>
            </a:r>
          </a:p>
          <a:p>
            <a:r>
              <a:rPr lang="hu-HU" dirty="0"/>
              <a:t>Több feladatot ellát, pl.: váltás, felhasználó kezelés, frontend kiszolgálása.</a:t>
            </a:r>
          </a:p>
        </p:txBody>
      </p:sp>
      <p:pic>
        <p:nvPicPr>
          <p:cNvPr id="5" name="Kép 4">
            <a:extLst>
              <a:ext uri="{FF2B5EF4-FFF2-40B4-BE49-F238E27FC236}">
                <a16:creationId xmlns:a16="http://schemas.microsoft.com/office/drawing/2014/main" id="{15FA1C77-B303-4D37-B191-22C747E05B23}"/>
              </a:ext>
            </a:extLst>
          </p:cNvPr>
          <p:cNvPicPr>
            <a:picLocks noChangeAspect="1"/>
          </p:cNvPicPr>
          <p:nvPr/>
        </p:nvPicPr>
        <p:blipFill>
          <a:blip r:embed="rId2"/>
          <a:stretch>
            <a:fillRect/>
          </a:stretch>
        </p:blipFill>
        <p:spPr>
          <a:xfrm>
            <a:off x="3274061" y="1829989"/>
            <a:ext cx="2915921" cy="1943947"/>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2140955464"/>
      </p:ext>
    </p:extLst>
  </p:cSld>
  <p:clrMapOvr>
    <a:masterClrMapping/>
  </p:clrMapOvr>
</p:sld>
</file>

<file path=ppt/theme/theme1.xml><?xml version="1.0" encoding="utf-8"?>
<a:theme xmlns:a="http://schemas.openxmlformats.org/drawingml/2006/main" name="Szelet">
  <a:themeElements>
    <a:clrScheme name="Szelet">
      <a:dk1>
        <a:sysClr val="windowText" lastClr="000000"/>
      </a:dk1>
      <a:lt1>
        <a:sysClr val="window" lastClr="CF9E9E"/>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zelet">
  <a:themeElements>
    <a:clrScheme name="Slice">
      <a:dk1>
        <a:sysClr val="windowText" lastClr="000000"/>
      </a:dk1>
      <a:lt1>
        <a:sysClr val="window" lastClr="CF9E9E"/>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6.xml><?xml version="1.0" encoding="utf-8"?>
<a:theme xmlns:a="http://schemas.openxmlformats.org/drawingml/2006/main" name="Office-téma">
  <a:themeElements>
    <a:clrScheme name="Office">
      <a:dk1>
        <a:sysClr val="windowText" lastClr="000000"/>
      </a:dk1>
      <a:lt1>
        <a:sysClr val="window" lastClr="CF9E9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186</TotalTime>
  <Words>714</Words>
  <Application>Microsoft Office PowerPoint</Application>
  <PresentationFormat>Szélesvásznú</PresentationFormat>
  <Paragraphs>115</Paragraphs>
  <Slides>21</Slides>
  <Notes>7</Notes>
  <HiddenSlides>0</HiddenSlides>
  <MMClips>1</MMClips>
  <ScaleCrop>false</ScaleCrop>
  <HeadingPairs>
    <vt:vector size="6" baseType="variant">
      <vt:variant>
        <vt:lpstr>Használt betűtípusok</vt:lpstr>
      </vt:variant>
      <vt:variant>
        <vt:i4>5</vt:i4>
      </vt:variant>
      <vt:variant>
        <vt:lpstr>Téma</vt:lpstr>
      </vt:variant>
      <vt:variant>
        <vt:i4>5</vt:i4>
      </vt:variant>
      <vt:variant>
        <vt:lpstr>Diacímek</vt:lpstr>
      </vt:variant>
      <vt:variant>
        <vt:i4>21</vt:i4>
      </vt:variant>
    </vt:vector>
  </HeadingPairs>
  <TitlesOfParts>
    <vt:vector size="31" baseType="lpstr">
      <vt:lpstr>Arial</vt:lpstr>
      <vt:lpstr>Calibri</vt:lpstr>
      <vt:lpstr>Century Gothic</vt:lpstr>
      <vt:lpstr>Times New Roman</vt:lpstr>
      <vt:lpstr>Wingdings 3</vt:lpstr>
      <vt:lpstr>Szelet</vt:lpstr>
      <vt:lpstr>Office-téma</vt:lpstr>
      <vt:lpstr>1_Office-téma</vt:lpstr>
      <vt:lpstr>2_Office-téma</vt:lpstr>
      <vt:lpstr>2_Szelet</vt:lpstr>
      <vt:lpstr>PowerPoint-bemutató</vt:lpstr>
      <vt:lpstr>PowerPoint-bemutató</vt:lpstr>
      <vt:lpstr>PowerPoint-bemutató</vt:lpstr>
      <vt:lpstr>PowerPoint-bemutató</vt:lpstr>
      <vt:lpstr>PowerPoint-bemutató</vt:lpstr>
      <vt:lpstr>PowerPoint-bemutató</vt:lpstr>
      <vt:lpstr>PowerPoint-bemutató</vt:lpstr>
      <vt:lpstr>A backend rendszerről</vt:lpstr>
      <vt:lpstr>Backend rendszer:</vt:lpstr>
      <vt:lpstr>Felhasználókezelés</vt:lpstr>
      <vt:lpstr>Exchange</vt:lpstr>
      <vt:lpstr>Sending money</vt:lpstr>
      <vt:lpstr>Transactions</vt:lpstr>
      <vt:lpstr>PowerPoint-bemutató</vt:lpstr>
      <vt:lpstr>PowerPoint-bemutató</vt:lpstr>
      <vt:lpstr>menürendszer</vt:lpstr>
      <vt:lpstr>Frontend </vt:lpstr>
      <vt:lpstr>PowerPoint-bemutató</vt:lpstr>
      <vt:lpstr>Üzemeltetés, fejlEsztői környezet</vt:lpstr>
      <vt:lpstr>Szerverüzemeltetés, tesztelés</vt:lpstr>
      <vt:lpstr>A teljes mű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Sándorné Tóth</dc:creator>
  <cp:lastModifiedBy>Sándorné Tóth</cp:lastModifiedBy>
  <cp:revision>20</cp:revision>
  <dcterms:created xsi:type="dcterms:W3CDTF">2025-03-07T16:46:35Z</dcterms:created>
  <dcterms:modified xsi:type="dcterms:W3CDTF">2025-04-09T13:02:38Z</dcterms:modified>
</cp:coreProperties>
</file>